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315" r:id="rId5"/>
    <p:sldId id="294" r:id="rId6"/>
    <p:sldId id="264" r:id="rId7"/>
    <p:sldId id="319" r:id="rId8"/>
    <p:sldId id="267" r:id="rId9"/>
    <p:sldId id="306" r:id="rId10"/>
    <p:sldId id="307" r:id="rId11"/>
    <p:sldId id="320" r:id="rId12"/>
    <p:sldId id="272" r:id="rId13"/>
    <p:sldId id="290" r:id="rId14"/>
    <p:sldId id="289" r:id="rId15"/>
    <p:sldId id="277" r:id="rId16"/>
    <p:sldId id="316" r:id="rId17"/>
    <p:sldId id="299" r:id="rId18"/>
    <p:sldId id="279" r:id="rId19"/>
    <p:sldId id="281" r:id="rId20"/>
    <p:sldId id="282" r:id="rId21"/>
    <p:sldId id="312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Comfortaa" pitchFamily="2" charset="0"/>
      <p:regular r:id="rId28"/>
      <p:bold r:id="rId29"/>
    </p:embeddedFont>
    <p:embeddedFont>
      <p:font typeface="Comfortaa Medium" pitchFamily="2" charset="0"/>
      <p:regular r:id="rId30"/>
      <p:bold r:id="rId31"/>
    </p:embeddedFont>
    <p:embeddedFont>
      <p:font typeface="Helvetica Neue Light" panose="02000403000000020004" pitchFamily="2" charset="0"/>
      <p:regular r:id="rId32"/>
      <p:bold r:id="rId33"/>
      <p:italic r:id="rId34"/>
      <p:boldItalic r:id="rId35"/>
    </p:embeddedFont>
    <p:embeddedFont>
      <p:font typeface="Lato Light" panose="020F0302020204030204" pitchFamily="34" charset="0"/>
      <p:regular r:id="rId36"/>
      <p:italic r:id="rId37"/>
    </p:embeddedFont>
    <p:embeddedFont>
      <p:font typeface="Nunito Light" panose="020F0302020204030204" pitchFamily="34" charset="0"/>
      <p:regular r:id="rId38"/>
      <p:bold r:id="rId39"/>
      <p:italic r:id="rId40"/>
      <p:boldItalic r:id="rId41"/>
    </p:embeddedFont>
    <p:embeddedFont>
      <p:font typeface="Nunito Sans Light" pitchFamily="2" charset="77"/>
      <p:regular r:id="rId42"/>
      <p:bold r:id="rId43"/>
      <p:italic r:id="rId44"/>
      <p:boldItalic r:id="rId45"/>
    </p:embeddedFont>
    <p:embeddedFont>
      <p:font typeface="Nunito Sans Normal" pitchFamily="2" charset="77"/>
      <p:regular r:id="rId46"/>
      <p:bold r:id="rId47"/>
      <p:italic r:id="rId48"/>
      <p:boldItalic r:id="rId49"/>
    </p:embeddedFont>
    <p:embeddedFont>
      <p:font typeface="Nunito Sans Normal Light" pitchFamily="2" charset="77"/>
      <p:regular r:id="rId50"/>
      <p:italic r:id="rId51"/>
    </p:embeddedFont>
    <p:embeddedFont>
      <p:font typeface="Poppins" pitchFamily="2" charset="77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mQmGgoOna8mUKZa2YQUqJy5+9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ola Rustignoli" initials="" lastIdx="11" clrIdx="0"/>
  <p:cmAuthor id="1" name="Katarina Gari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095055-49C1-428F-8529-71A7EF1899E5}">
  <a:tblStyle styleId="{7C095055-49C1-428F-8529-71A7EF1899E5}" styleName="Table_0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8CEDCF-A717-48C9-84F9-7B225A3115BB}" styleName="Table_1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EF4"/>
          </a:solidFill>
        </a:fill>
      </a:tcStyle>
    </a:wholeTbl>
    <a:band1H>
      <a:tcTxStyle/>
      <a:tcStyle>
        <a:tcBdr/>
        <a:fill>
          <a:solidFill>
            <a:srgbClr val="E0DBE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DBE9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0EEF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84558"/>
  </p:normalViewPr>
  <p:slideViewPr>
    <p:cSldViewPr snapToGrid="0">
      <p:cViewPr>
        <p:scale>
          <a:sx n="100" d="100"/>
          <a:sy n="100" d="100"/>
        </p:scale>
        <p:origin x="-143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>
          <a:extLst>
            <a:ext uri="{FF2B5EF4-FFF2-40B4-BE49-F238E27FC236}">
              <a16:creationId xmlns:a16="http://schemas.microsoft.com/office/drawing/2014/main" id="{5C62685E-84D7-B8E3-5169-CFEFB16D4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:notes">
            <a:extLst>
              <a:ext uri="{FF2B5EF4-FFF2-40B4-BE49-F238E27FC236}">
                <a16:creationId xmlns:a16="http://schemas.microsoft.com/office/drawing/2014/main" id="{06B88699-0391-4A6F-2F04-FD0CB6C7F4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:notes">
            <a:extLst>
              <a:ext uri="{FF2B5EF4-FFF2-40B4-BE49-F238E27FC236}">
                <a16:creationId xmlns:a16="http://schemas.microsoft.com/office/drawing/2014/main" id="{853301B9-FAED-1946-5A34-8AE7559838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974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ba8031c80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2ba8031c80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g2ba8031c80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EBC06-7330-4D23-B61E-5EA60E09C5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01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514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ba8377bc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g2ba8377bcd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g2ba8377bcd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>
          <a:extLst>
            <a:ext uri="{FF2B5EF4-FFF2-40B4-BE49-F238E27FC236}">
              <a16:creationId xmlns:a16="http://schemas.microsoft.com/office/drawing/2014/main" id="{D34A353D-3767-924B-859E-C315141DF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>
            <a:extLst>
              <a:ext uri="{FF2B5EF4-FFF2-40B4-BE49-F238E27FC236}">
                <a16:creationId xmlns:a16="http://schemas.microsoft.com/office/drawing/2014/main" id="{3980F785-BE73-A487-6ECB-B1B23D3C2D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0:notes">
            <a:extLst>
              <a:ext uri="{FF2B5EF4-FFF2-40B4-BE49-F238E27FC236}">
                <a16:creationId xmlns:a16="http://schemas.microsoft.com/office/drawing/2014/main" id="{8FF1D45E-D873-5710-D4F2-234E44D12C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029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0" name="Google Shape;10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6" name="Google Shape;10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>
          <a:extLst>
            <a:ext uri="{FF2B5EF4-FFF2-40B4-BE49-F238E27FC236}">
              <a16:creationId xmlns:a16="http://schemas.microsoft.com/office/drawing/2014/main" id="{25540A5F-E37B-D75E-88A8-C7420D581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>
            <a:extLst>
              <a:ext uri="{FF2B5EF4-FFF2-40B4-BE49-F238E27FC236}">
                <a16:creationId xmlns:a16="http://schemas.microsoft.com/office/drawing/2014/main" id="{2D84EB8E-AF89-8CA6-B1FE-8E65DB899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>
            <a:extLst>
              <a:ext uri="{FF2B5EF4-FFF2-40B4-BE49-F238E27FC236}">
                <a16:creationId xmlns:a16="http://schemas.microsoft.com/office/drawing/2014/main" id="{EE93F962-1844-5DFF-13AA-A23D5C4E8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>
            <a:extLst>
              <a:ext uri="{FF2B5EF4-FFF2-40B4-BE49-F238E27FC236}">
                <a16:creationId xmlns:a16="http://schemas.microsoft.com/office/drawing/2014/main" id="{55429542-A7B9-BD73-2B4B-04C8D51F92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8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hite Logo">
  <p:cSld name="Title Slide White Log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</p:sp>
      <p:sp>
        <p:nvSpPr>
          <p:cNvPr id="16" name="Google Shape;16;p27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27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7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hite">
  <p:cSld name="Two Columns Whi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2"/>
          </p:nvPr>
        </p:nvSpPr>
        <p:spPr>
          <a:xfrm>
            <a:off x="390143" y="1457739"/>
            <a:ext cx="56395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3"/>
          </p:nvPr>
        </p:nvSpPr>
        <p:spPr>
          <a:xfrm>
            <a:off x="6162264" y="1457739"/>
            <a:ext cx="562836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" name="Google Shape;128;p37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7"/>
          <p:cNvSpPr txBox="1">
            <a:spLocks noGrp="1"/>
          </p:cNvSpPr>
          <p:nvPr>
            <p:ph type="body" idx="2"/>
          </p:nvPr>
        </p:nvSpPr>
        <p:spPr>
          <a:xfrm>
            <a:off x="390143" y="1937639"/>
            <a:ext cx="563959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body" idx="3"/>
          </p:nvPr>
        </p:nvSpPr>
        <p:spPr>
          <a:xfrm>
            <a:off x="6162264" y="1937639"/>
            <a:ext cx="562836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>
            <a:spLocks noGrp="1"/>
          </p:cNvSpPr>
          <p:nvPr>
            <p:ph type="body" idx="4"/>
          </p:nvPr>
        </p:nvSpPr>
        <p:spPr>
          <a:xfrm>
            <a:off x="390144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>
            <a:spLocks noGrp="1"/>
          </p:cNvSpPr>
          <p:nvPr>
            <p:ph type="body" idx="5"/>
          </p:nvPr>
        </p:nvSpPr>
        <p:spPr>
          <a:xfrm>
            <a:off x="6142820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rgbClr val="A68FC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">
  <p:cSld name="Content with Graph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"/>
          </p:nvPr>
        </p:nvSpPr>
        <p:spPr>
          <a:xfrm>
            <a:off x="390144" y="1457739"/>
            <a:ext cx="56393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>
            <a:spLocks noGrp="1"/>
          </p:cNvSpPr>
          <p:nvPr>
            <p:ph type="body" idx="2"/>
          </p:nvPr>
        </p:nvSpPr>
        <p:spPr>
          <a:xfrm>
            <a:off x="6162460" y="1457739"/>
            <a:ext cx="5639396" cy="4580918"/>
          </a:xfrm>
          <a:prstGeom prst="roundRect">
            <a:avLst>
              <a:gd name="adj" fmla="val 4270"/>
            </a:avLst>
          </a:prstGeom>
          <a:solidFill>
            <a:srgbClr val="E2DDDB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White">
  <p:cSld name="Content with Images Whit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39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9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39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49" name="Google Shape;149;p39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9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Blue">
  <p:cSld name="Content with Images Blue">
    <p:bg>
      <p:bgPr>
        <a:solidFill>
          <a:srgbClr val="20336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57" name="Google Shape;157;p40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0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59" name="Google Shape;159;p40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0" name="Google Shape;160;p40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2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ue">
  <p:cSld name="Content Blue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9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 Logo">
  <p:cSld name="Title Slide Blue Log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</p:sp>
      <p:sp>
        <p:nvSpPr>
          <p:cNvPr id="37" name="Google Shape;37;p30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Divider Slide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6864626" y="0"/>
            <a:ext cx="5327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" name="Google Shape;44;p31"/>
          <p:cNvSpPr txBox="1">
            <a:spLocks noGrp="1"/>
          </p:cNvSpPr>
          <p:nvPr>
            <p:ph type="ctrTitle"/>
          </p:nvPr>
        </p:nvSpPr>
        <p:spPr>
          <a:xfrm>
            <a:off x="390144" y="194127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ubTitle" idx="1"/>
          </p:nvPr>
        </p:nvSpPr>
        <p:spPr>
          <a:xfrm>
            <a:off x="390144" y="388218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AAE1"/>
              </a:buClr>
              <a:buSzPts val="2000"/>
              <a:buFont typeface="Nunito Sans Light"/>
              <a:buNone/>
              <a:defRPr sz="2000" b="0" i="0">
                <a:solidFill>
                  <a:srgbClr val="2EAAE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2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32"/>
          <p:cNvPicPr preferRelativeResize="0"/>
          <p:nvPr/>
        </p:nvPicPr>
        <p:blipFill rotWithShape="1">
          <a:blip r:embed="rId3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2"/>
          <p:cNvSpPr>
            <a:spLocks noGrp="1"/>
          </p:cNvSpPr>
          <p:nvPr>
            <p:ph type="body" idx="2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>
            <a:spLocks noGrp="1"/>
          </p:cNvSpPr>
          <p:nvPr>
            <p:ph type="pic" idx="3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58" name="Google Shape;58;p32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2" name="Google Shape;62;p32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3" name="Google Shape;63;p32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Blue">
  <p:cSld name="4 Columns Blue">
    <p:bg>
      <p:bgPr>
        <a:solidFill>
          <a:srgbClr val="20336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3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body" idx="1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33"/>
          <p:cNvSpPr>
            <a:spLocks noGrp="1"/>
          </p:cNvSpPr>
          <p:nvPr>
            <p:ph type="pic" idx="2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1" name="Google Shape;71;p33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p33"/>
          <p:cNvPicPr preferRelativeResize="0"/>
          <p:nvPr/>
        </p:nvPicPr>
        <p:blipFill rotWithShape="1">
          <a:blip r:embed="rId3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3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7" name="Google Shape;77;p33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78" name="Google Shape;78;p33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">
  <p:cSld name="Tab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4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4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0" name="Google Shape;90;p34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2" name="Google Shape;92;p34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4" name="Google Shape;94;p34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34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 Blue">
  <p:cSld name="Tabs Blue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5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5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08" name="Google Shape;108;p35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0" name="Google Shape;110;p35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2" name="Google Shape;112;p35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35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  <a:defRPr sz="28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390144" y="1674119"/>
            <a:ext cx="114117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033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tatracker.ietf.org/doc/draft-dekater-scion-dataplane/" TargetMode="External"/><Relationship Id="rId5" Type="http://schemas.openxmlformats.org/officeDocument/2006/relationships/hyperlink" Target="https://datatracker.ietf.org/doc/draft-dekater-scion-controlplane/" TargetMode="External"/><Relationship Id="rId4" Type="http://schemas.openxmlformats.org/officeDocument/2006/relationships/hyperlink" Target="https://datatracker.ietf.org/doc/draft-dekater-scion-pki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scionproto/scion" TargetMode="External"/><Relationship Id="rId5" Type="http://schemas.openxmlformats.org/officeDocument/2006/relationships/hyperlink" Target="https://www.anapaya.net/" TargetMode="Externa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6.png"/><Relationship Id="rId21" Type="http://schemas.openxmlformats.org/officeDocument/2006/relationships/image" Target="../media/image72.png"/><Relationship Id="rId7" Type="http://schemas.openxmlformats.org/officeDocument/2006/relationships/hyperlink" Target="https://www.scion.org/" TargetMode="External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x-group.com/en/products-services/banking-services/ssfn.html" TargetMode="External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9" Type="http://schemas.openxmlformats.org/officeDocument/2006/relationships/image" Target="../media/image66.png"/><Relationship Id="rId21" Type="http://schemas.openxmlformats.org/officeDocument/2006/relationships/image" Target="../media/image94.png"/><Relationship Id="rId34" Type="http://schemas.openxmlformats.org/officeDocument/2006/relationships/image" Target="../media/image63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50" Type="http://schemas.openxmlformats.org/officeDocument/2006/relationships/image" Target="../media/image11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9.png"/><Relationship Id="rId29" Type="http://schemas.openxmlformats.org/officeDocument/2006/relationships/image" Target="../media/image61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32" Type="http://schemas.openxmlformats.org/officeDocument/2006/relationships/image" Target="../media/image103.png"/><Relationship Id="rId37" Type="http://schemas.openxmlformats.org/officeDocument/2006/relationships/image" Target="../media/image107.png"/><Relationship Id="rId40" Type="http://schemas.openxmlformats.org/officeDocument/2006/relationships/image" Target="../media/image109.png"/><Relationship Id="rId45" Type="http://schemas.openxmlformats.org/officeDocument/2006/relationships/image" Target="../media/image113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28" Type="http://schemas.openxmlformats.org/officeDocument/2006/relationships/image" Target="../media/image100.png"/><Relationship Id="rId36" Type="http://schemas.openxmlformats.org/officeDocument/2006/relationships/image" Target="../media/image106.png"/><Relationship Id="rId49" Type="http://schemas.openxmlformats.org/officeDocument/2006/relationships/image" Target="../media/image117.png"/><Relationship Id="rId10" Type="http://schemas.openxmlformats.org/officeDocument/2006/relationships/image" Target="../media/image83.jpg"/><Relationship Id="rId19" Type="http://schemas.openxmlformats.org/officeDocument/2006/relationships/image" Target="../media/image92.png"/><Relationship Id="rId31" Type="http://schemas.openxmlformats.org/officeDocument/2006/relationships/image" Target="../media/image102.png"/><Relationship Id="rId44" Type="http://schemas.openxmlformats.org/officeDocument/2006/relationships/image" Target="../media/image112.jpg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60.png"/><Relationship Id="rId30" Type="http://schemas.openxmlformats.org/officeDocument/2006/relationships/image" Target="../media/image101.png"/><Relationship Id="rId35" Type="http://schemas.openxmlformats.org/officeDocument/2006/relationships/image" Target="../media/image105.png"/><Relationship Id="rId43" Type="http://schemas.openxmlformats.org/officeDocument/2006/relationships/image" Target="../media/image111.jpg"/><Relationship Id="rId48" Type="http://schemas.openxmlformats.org/officeDocument/2006/relationships/image" Target="../media/image116.png"/><Relationship Id="rId8" Type="http://schemas.openxmlformats.org/officeDocument/2006/relationships/image" Target="../media/image64.png"/><Relationship Id="rId51" Type="http://schemas.openxmlformats.org/officeDocument/2006/relationships/image" Target="../media/image119.png"/><Relationship Id="rId3" Type="http://schemas.openxmlformats.org/officeDocument/2006/relationships/image" Target="../media/image59.png"/><Relationship Id="rId12" Type="http://schemas.openxmlformats.org/officeDocument/2006/relationships/image" Target="../media/image85.png"/><Relationship Id="rId17" Type="http://schemas.openxmlformats.org/officeDocument/2006/relationships/image" Target="../media/image90.jpg"/><Relationship Id="rId25" Type="http://schemas.openxmlformats.org/officeDocument/2006/relationships/image" Target="../media/image98.png"/><Relationship Id="rId33" Type="http://schemas.openxmlformats.org/officeDocument/2006/relationships/image" Target="../media/image104.png"/><Relationship Id="rId38" Type="http://schemas.openxmlformats.org/officeDocument/2006/relationships/image" Target="../media/image108.png"/><Relationship Id="rId46" Type="http://schemas.openxmlformats.org/officeDocument/2006/relationships/image" Target="../media/image114.png"/><Relationship Id="rId20" Type="http://schemas.openxmlformats.org/officeDocument/2006/relationships/image" Target="../media/image93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paya.net/resource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scion-architecture.net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scion.org/" TargetMode="External"/><Relationship Id="rId5" Type="http://schemas.openxmlformats.org/officeDocument/2006/relationships/hyperlink" Target="https://www.scion.org/" TargetMode="External"/><Relationship Id="rId10" Type="http://schemas.openxmlformats.org/officeDocument/2006/relationships/image" Target="../media/image120.png"/><Relationship Id="rId4" Type="http://schemas.openxmlformats.org/officeDocument/2006/relationships/hyperlink" Target="https://link.springer.com/book/10.1007/978-3-031-05288-0" TargetMode="External"/><Relationship Id="rId9" Type="http://schemas.openxmlformats.org/officeDocument/2006/relationships/hyperlink" Target="https://github.com/scionproto/scion/releas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66" name="Google Shape;166;p1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5303520" y="279133"/>
            <a:ext cx="7855042" cy="79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"/>
          <p:cNvSpPr txBox="1">
            <a:spLocks noGrp="1"/>
          </p:cNvSpPr>
          <p:nvPr>
            <p:ph type="ctrTitle"/>
          </p:nvPr>
        </p:nvSpPr>
        <p:spPr>
          <a:xfrm>
            <a:off x="627887" y="2722563"/>
            <a:ext cx="10982221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</a:pPr>
            <a:r>
              <a:rPr lang="en-US" dirty="0"/>
              <a:t>SCION: SECURE PATH-AWARE INTERNET ROUTING FOR CRITICAL INFRASTRUCTURES</a:t>
            </a:r>
            <a:br>
              <a:rPr lang="en-US" dirty="0"/>
            </a:br>
            <a:endParaRPr dirty="0"/>
          </a:p>
        </p:txBody>
      </p:sp>
      <p:sp>
        <p:nvSpPr>
          <p:cNvPr id="168" name="Google Shape;168;p1"/>
          <p:cNvSpPr txBox="1">
            <a:spLocks noGrp="1"/>
          </p:cNvSpPr>
          <p:nvPr>
            <p:ph type="subTitle" idx="1"/>
          </p:nvPr>
        </p:nvSpPr>
        <p:spPr>
          <a:xfrm>
            <a:off x="627887" y="4871981"/>
            <a:ext cx="6140775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r>
              <a:rPr lang="en-US" dirty="0"/>
              <a:t>Kevin Meynell, SCION Association &lt;</a:t>
            </a:r>
            <a:r>
              <a:rPr lang="en-US" dirty="0" err="1"/>
              <a:t>kme@scion.org</a:t>
            </a:r>
            <a:r>
              <a:rPr lang="en-US" dirty="0"/>
              <a:t>&gt;</a:t>
            </a:r>
            <a:br>
              <a:rPr lang="en-US" dirty="0"/>
            </a:br>
            <a:r>
              <a:rPr lang="en-US" dirty="0"/>
              <a:t>SEE 13, 8 April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4"/>
          <p:cNvSpPr txBox="1"/>
          <p:nvPr/>
        </p:nvSpPr>
        <p:spPr>
          <a:xfrm>
            <a:off x="2736218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Border router</a:t>
            </a:r>
            <a:endParaRPr/>
          </a:p>
        </p:txBody>
      </p:sp>
      <p:sp>
        <p:nvSpPr>
          <p:cNvPr id="698" name="Google Shape;698;p14"/>
          <p:cNvSpPr/>
          <p:nvPr/>
        </p:nvSpPr>
        <p:spPr>
          <a:xfrm>
            <a:off x="3985918" y="5653570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9" name="Google Shape;699;p14"/>
          <p:cNvSpPr/>
          <p:nvPr/>
        </p:nvSpPr>
        <p:spPr>
          <a:xfrm>
            <a:off x="2334278" y="5598824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394721" y="5640492"/>
            <a:ext cx="245911" cy="24591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 dirty="0"/>
          </a:p>
        </p:txBody>
      </p:sp>
      <p:sp>
        <p:nvSpPr>
          <p:cNvPr id="701" name="Google Shape;701;p1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5092656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DEPLOYMENT MODEL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702" name="Google Shape;702;p1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705" name="Google Shape;705;p14"/>
          <p:cNvSpPr txBox="1"/>
          <p:nvPr/>
        </p:nvSpPr>
        <p:spPr>
          <a:xfrm>
            <a:off x="66219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Services</a:t>
            </a:r>
            <a:endParaRPr/>
          </a:p>
        </p:txBody>
      </p:sp>
      <p:sp>
        <p:nvSpPr>
          <p:cNvPr id="706" name="Google Shape;706;p14"/>
          <p:cNvSpPr txBox="1"/>
          <p:nvPr/>
        </p:nvSpPr>
        <p:spPr>
          <a:xfrm>
            <a:off x="424940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Internal router</a:t>
            </a:r>
            <a:endParaRPr/>
          </a:p>
        </p:txBody>
      </p:sp>
      <p:sp>
        <p:nvSpPr>
          <p:cNvPr id="707" name="Google Shape;707;p14"/>
          <p:cNvSpPr/>
          <p:nvPr/>
        </p:nvSpPr>
        <p:spPr>
          <a:xfrm>
            <a:off x="676211" y="1336713"/>
            <a:ext cx="3978339" cy="3978339"/>
          </a:xfrm>
          <a:prstGeom prst="ellipse">
            <a:avLst/>
          </a:prstGeom>
          <a:solidFill>
            <a:srgbClr val="C4D0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08" name="Google Shape;708;p14"/>
          <p:cNvCxnSpPr/>
          <p:nvPr/>
        </p:nvCxnSpPr>
        <p:spPr>
          <a:xfrm rot="10800000" flipH="1">
            <a:off x="4150856" y="1389769"/>
            <a:ext cx="286225" cy="37516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9" name="Google Shape;709;p14"/>
          <p:cNvCxnSpPr/>
          <p:nvPr/>
        </p:nvCxnSpPr>
        <p:spPr>
          <a:xfrm>
            <a:off x="4174331" y="4676775"/>
            <a:ext cx="631332" cy="638277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0" name="Google Shape;710;p14"/>
          <p:cNvCxnSpPr/>
          <p:nvPr/>
        </p:nvCxnSpPr>
        <p:spPr>
          <a:xfrm>
            <a:off x="2489956" y="3627120"/>
            <a:ext cx="1579680" cy="9565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1" name="Google Shape;711;p14"/>
          <p:cNvCxnSpPr/>
          <p:nvPr/>
        </p:nvCxnSpPr>
        <p:spPr>
          <a:xfrm>
            <a:off x="1413018" y="2976781"/>
            <a:ext cx="893736" cy="54117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2" name="Google Shape;712;p14"/>
          <p:cNvCxnSpPr/>
          <p:nvPr/>
        </p:nvCxnSpPr>
        <p:spPr>
          <a:xfrm flipH="1">
            <a:off x="3279796" y="1897334"/>
            <a:ext cx="788109" cy="221522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3" name="Google Shape;713;p14"/>
          <p:cNvCxnSpPr/>
          <p:nvPr/>
        </p:nvCxnSpPr>
        <p:spPr>
          <a:xfrm flipH="1">
            <a:off x="3014016" y="1897334"/>
            <a:ext cx="1051377" cy="526905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14"/>
          <p:cNvCxnSpPr/>
          <p:nvPr/>
        </p:nvCxnSpPr>
        <p:spPr>
          <a:xfrm flipH="1">
            <a:off x="1450134" y="2397461"/>
            <a:ext cx="1606928" cy="61478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5" name="Google Shape;715;p14"/>
          <p:cNvCxnSpPr>
            <a:endCxn id="716" idx="5"/>
          </p:cNvCxnSpPr>
          <p:nvPr/>
        </p:nvCxnSpPr>
        <p:spPr>
          <a:xfrm rot="10800000">
            <a:off x="1519219" y="1904511"/>
            <a:ext cx="1492200" cy="5277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7" name="Google Shape;717;p14"/>
          <p:cNvCxnSpPr>
            <a:endCxn id="716" idx="4"/>
          </p:cNvCxnSpPr>
          <p:nvPr/>
        </p:nvCxnSpPr>
        <p:spPr>
          <a:xfrm rot="10800000">
            <a:off x="1398731" y="1954419"/>
            <a:ext cx="85200" cy="10053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8" name="Google Shape;718;p14"/>
          <p:cNvCxnSpPr/>
          <p:nvPr/>
        </p:nvCxnSpPr>
        <p:spPr>
          <a:xfrm flipH="1">
            <a:off x="2138106" y="2416807"/>
            <a:ext cx="905455" cy="165339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9" name="Google Shape;719;p14"/>
          <p:cNvCxnSpPr/>
          <p:nvPr/>
        </p:nvCxnSpPr>
        <p:spPr>
          <a:xfrm rot="10800000">
            <a:off x="2162964" y="4078460"/>
            <a:ext cx="1115101" cy="188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0" name="Google Shape;720;p14"/>
          <p:cNvCxnSpPr/>
          <p:nvPr/>
        </p:nvCxnSpPr>
        <p:spPr>
          <a:xfrm flipH="1">
            <a:off x="1943931" y="4089544"/>
            <a:ext cx="1334134" cy="10043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1" name="Google Shape;721;p14"/>
          <p:cNvCxnSpPr/>
          <p:nvPr/>
        </p:nvCxnSpPr>
        <p:spPr>
          <a:xfrm rot="10800000" flipH="1">
            <a:off x="1951556" y="4059381"/>
            <a:ext cx="186550" cy="10399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2" name="Google Shape;722;p14"/>
          <p:cNvCxnSpPr/>
          <p:nvPr/>
        </p:nvCxnSpPr>
        <p:spPr>
          <a:xfrm rot="10800000" flipH="1">
            <a:off x="1075636" y="3063560"/>
            <a:ext cx="361194" cy="404799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3" name="Google Shape;723;p14"/>
          <p:cNvSpPr/>
          <p:nvPr/>
        </p:nvSpPr>
        <p:spPr>
          <a:xfrm>
            <a:off x="1385433" y="288770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24" name="Google Shape;724;p14"/>
          <p:cNvCxnSpPr/>
          <p:nvPr/>
        </p:nvCxnSpPr>
        <p:spPr>
          <a:xfrm>
            <a:off x="3049741" y="2412720"/>
            <a:ext cx="211652" cy="171335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5" name="Google Shape;725;p14"/>
          <p:cNvSpPr/>
          <p:nvPr/>
        </p:nvSpPr>
        <p:spPr>
          <a:xfrm>
            <a:off x="3150328" y="3984654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6" name="Google Shape;726;p14"/>
          <p:cNvSpPr/>
          <p:nvPr/>
        </p:nvSpPr>
        <p:spPr>
          <a:xfrm>
            <a:off x="2032420" y="396584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7" name="Google Shape;727;p14"/>
          <p:cNvSpPr/>
          <p:nvPr/>
        </p:nvSpPr>
        <p:spPr>
          <a:xfrm>
            <a:off x="2906976" y="2297171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8" name="Google Shape;728;p14"/>
          <p:cNvSpPr txBox="1"/>
          <p:nvPr/>
        </p:nvSpPr>
        <p:spPr>
          <a:xfrm>
            <a:off x="2698752" y="4620365"/>
            <a:ext cx="5902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cxnSp>
        <p:nvCxnSpPr>
          <p:cNvPr id="729" name="Google Shape;729;p14"/>
          <p:cNvCxnSpPr/>
          <p:nvPr/>
        </p:nvCxnSpPr>
        <p:spPr>
          <a:xfrm flipH="1">
            <a:off x="1646815" y="5136698"/>
            <a:ext cx="253439" cy="28087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0" name="Google Shape;730;p14"/>
          <p:cNvSpPr/>
          <p:nvPr/>
        </p:nvSpPr>
        <p:spPr>
          <a:xfrm>
            <a:off x="3980460" y="447962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1" name="Google Shape;731;p14"/>
          <p:cNvSpPr/>
          <p:nvPr/>
        </p:nvSpPr>
        <p:spPr>
          <a:xfrm>
            <a:off x="1773535" y="4923460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2" name="Google Shape;732;p14"/>
          <p:cNvSpPr/>
          <p:nvPr/>
        </p:nvSpPr>
        <p:spPr>
          <a:xfrm>
            <a:off x="924498" y="3345403"/>
            <a:ext cx="245911" cy="24591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 dirty="0"/>
          </a:p>
        </p:txBody>
      </p:sp>
      <p:cxnSp>
        <p:nvCxnSpPr>
          <p:cNvPr id="733" name="Google Shape;733;p14"/>
          <p:cNvCxnSpPr/>
          <p:nvPr/>
        </p:nvCxnSpPr>
        <p:spPr>
          <a:xfrm>
            <a:off x="932523" y="1412189"/>
            <a:ext cx="466208" cy="371834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4" name="Google Shape;734;p14"/>
          <p:cNvSpPr/>
          <p:nvPr/>
        </p:nvSpPr>
        <p:spPr>
          <a:xfrm>
            <a:off x="3879739" y="172693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16" name="Google Shape;716;p14"/>
          <p:cNvSpPr/>
          <p:nvPr/>
        </p:nvSpPr>
        <p:spPr>
          <a:xfrm>
            <a:off x="1228335" y="1613627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5" name="Google Shape;735;p1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C6FCC4-4409-3809-B784-C4429C00A92D}"/>
              </a:ext>
            </a:extLst>
          </p:cNvPr>
          <p:cNvGrpSpPr/>
          <p:nvPr/>
        </p:nvGrpSpPr>
        <p:grpSpPr>
          <a:xfrm>
            <a:off x="5690973" y="3897241"/>
            <a:ext cx="6120608" cy="2393230"/>
            <a:chOff x="5792597" y="2786567"/>
            <a:chExt cx="5515304" cy="2445101"/>
          </a:xfrm>
        </p:grpSpPr>
        <p:sp>
          <p:nvSpPr>
            <p:cNvPr id="2" name="Google Shape;877;p16">
              <a:extLst>
                <a:ext uri="{FF2B5EF4-FFF2-40B4-BE49-F238E27FC236}">
                  <a16:creationId xmlns:a16="http://schemas.microsoft.com/office/drawing/2014/main" id="{0799D48F-B0E1-4EBD-41AA-D04C8679D8DD}"/>
                </a:ext>
              </a:extLst>
            </p:cNvPr>
            <p:cNvSpPr/>
            <p:nvPr/>
          </p:nvSpPr>
          <p:spPr>
            <a:xfrm rot="10800000" flipH="1">
              <a:off x="5792597" y="3239406"/>
              <a:ext cx="5515304" cy="1992262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" name="Google Shape;881;p16">
              <a:extLst>
                <a:ext uri="{FF2B5EF4-FFF2-40B4-BE49-F238E27FC236}">
                  <a16:creationId xmlns:a16="http://schemas.microsoft.com/office/drawing/2014/main" id="{E4EDA08B-3A8C-5EB3-8444-389F26D0E1CA}"/>
                </a:ext>
              </a:extLst>
            </p:cNvPr>
            <p:cNvSpPr/>
            <p:nvPr/>
          </p:nvSpPr>
          <p:spPr>
            <a:xfrm>
              <a:off x="5792597" y="2786567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CONTROL SERVICES (PER AS)</a:t>
              </a:r>
              <a:endParaRPr dirty="0">
                <a:latin typeface="Comfortaa Medium"/>
                <a:ea typeface="Comfortaa Medium"/>
                <a:cs typeface="Comfortaa Medium"/>
                <a:sym typeface="Comfortaa"/>
              </a:endParaRPr>
            </a:p>
          </p:txBody>
        </p:sp>
        <p:sp>
          <p:nvSpPr>
            <p:cNvPr id="4" name="Google Shape;882;p16">
              <a:extLst>
                <a:ext uri="{FF2B5EF4-FFF2-40B4-BE49-F238E27FC236}">
                  <a16:creationId xmlns:a16="http://schemas.microsoft.com/office/drawing/2014/main" id="{E5C9909F-AE4F-A897-6763-752A7F722216}"/>
                </a:ext>
              </a:extLst>
            </p:cNvPr>
            <p:cNvSpPr txBox="1"/>
            <p:nvPr/>
          </p:nvSpPr>
          <p:spPr>
            <a:xfrm>
              <a:off x="5890568" y="3430645"/>
              <a:ext cx="5259677" cy="1760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Beacon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propagates and receives PCBs to construct path segments and routing paths</a:t>
              </a:r>
              <a:endParaRPr sz="1600" dirty="0"/>
            </a:p>
            <a:p>
              <a:pPr marL="174625" marR="0" lvl="0" indent="-174625" algn="l" rtl="0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Path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store mappings of AS to path discovered during beaconing</a:t>
              </a:r>
              <a:endParaRPr sz="1600" dirty="0"/>
            </a:p>
            <a:p>
              <a:pPr marL="174625" marR="0" lvl="0" indent="-174625" algn="l" rtl="0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Certificate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caches copies of TRCs and AS certificates and key management for inter-AS comms</a:t>
              </a:r>
              <a:endParaRPr sz="16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C6D4C8-121F-62C3-7BD3-F0A33513725B}"/>
              </a:ext>
            </a:extLst>
          </p:cNvPr>
          <p:cNvGrpSpPr/>
          <p:nvPr/>
        </p:nvGrpSpPr>
        <p:grpSpPr>
          <a:xfrm>
            <a:off x="5676671" y="365125"/>
            <a:ext cx="6125185" cy="3345397"/>
            <a:chOff x="6295697" y="1515292"/>
            <a:chExt cx="5515305" cy="3814354"/>
          </a:xfrm>
        </p:grpSpPr>
        <p:sp>
          <p:nvSpPr>
            <p:cNvPr id="7" name="Google Shape;878;p16">
              <a:extLst>
                <a:ext uri="{FF2B5EF4-FFF2-40B4-BE49-F238E27FC236}">
                  <a16:creationId xmlns:a16="http://schemas.microsoft.com/office/drawing/2014/main" id="{4B5DDDC8-A9A6-246A-6BEA-7824FC61471B}"/>
                </a:ext>
              </a:extLst>
            </p:cNvPr>
            <p:cNvSpPr/>
            <p:nvPr/>
          </p:nvSpPr>
          <p:spPr>
            <a:xfrm rot="10800000" flipH="1">
              <a:off x="6295697" y="1968134"/>
              <a:ext cx="5515305" cy="3361512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" name="Google Shape;883;p16">
              <a:extLst>
                <a:ext uri="{FF2B5EF4-FFF2-40B4-BE49-F238E27FC236}">
                  <a16:creationId xmlns:a16="http://schemas.microsoft.com/office/drawing/2014/main" id="{27B8621F-0B24-1095-FCA0-6D65F1854DB4}"/>
                </a:ext>
              </a:extLst>
            </p:cNvPr>
            <p:cNvSpPr/>
            <p:nvPr/>
          </p:nvSpPr>
          <p:spPr>
            <a:xfrm>
              <a:off x="6295698" y="1515292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SCION ROUTERS</a:t>
              </a:r>
              <a:endParaRPr dirty="0"/>
            </a:p>
          </p:txBody>
        </p:sp>
        <p:sp>
          <p:nvSpPr>
            <p:cNvPr id="9" name="Google Shape;884;p16">
              <a:extLst>
                <a:ext uri="{FF2B5EF4-FFF2-40B4-BE49-F238E27FC236}">
                  <a16:creationId xmlns:a16="http://schemas.microsoft.com/office/drawing/2014/main" id="{7EE2C78F-A75A-AAB4-7672-76FE83377918}"/>
                </a:ext>
              </a:extLst>
            </p:cNvPr>
            <p:cNvSpPr txBox="1"/>
            <p:nvPr/>
          </p:nvSpPr>
          <p:spPr>
            <a:xfrm>
              <a:off x="6394045" y="2173975"/>
              <a:ext cx="5318984" cy="2771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routers are set up at the borders of an AS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Border routers peer with other SCION-enabled networks and collect customer traffic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Control services discover, map and validate network paths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No change to the internal network infrastructure needed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Endpoints run a SCION stack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Legacy endpoints can use SCION gateways</a:t>
              </a:r>
            </a:p>
          </p:txBody>
        </p:sp>
      </p:grpSp>
      <p:sp>
        <p:nvSpPr>
          <p:cNvPr id="10" name="Google Shape;433;p12">
            <a:extLst>
              <a:ext uri="{FF2B5EF4-FFF2-40B4-BE49-F238E27FC236}">
                <a16:creationId xmlns:a16="http://schemas.microsoft.com/office/drawing/2014/main" id="{6B892420-B409-DDD4-AEF5-9F5D99BC5E6D}"/>
              </a:ext>
            </a:extLst>
          </p:cNvPr>
          <p:cNvSpPr txBox="1">
            <a:spLocks/>
          </p:cNvSpPr>
          <p:nvPr/>
        </p:nvSpPr>
        <p:spPr>
          <a:xfrm>
            <a:off x="407545" y="819259"/>
            <a:ext cx="5075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0" indent="0"/>
            <a:r>
              <a:rPr lang="en-US" dirty="0"/>
              <a:t>SCION Service Provider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>
          <a:extLst>
            <a:ext uri="{FF2B5EF4-FFF2-40B4-BE49-F238E27FC236}">
              <a16:creationId xmlns:a16="http://schemas.microsoft.com/office/drawing/2014/main" id="{9F125ED0-D447-409B-21BE-24846789E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740FCF-C232-0619-5634-A2C42E43AD39}"/>
              </a:ext>
            </a:extLst>
          </p:cNvPr>
          <p:cNvCxnSpPr>
            <a:cxnSpLocks/>
            <a:endCxn id="657" idx="7"/>
          </p:cNvCxnSpPr>
          <p:nvPr/>
        </p:nvCxnSpPr>
        <p:spPr>
          <a:xfrm flipH="1">
            <a:off x="1246048" y="3340590"/>
            <a:ext cx="265087" cy="168385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A9ED04-85A2-BB1E-F2FE-AB5F39A2491C}"/>
              </a:ext>
            </a:extLst>
          </p:cNvPr>
          <p:cNvCxnSpPr>
            <a:cxnSpLocks/>
            <a:endCxn id="657" idx="5"/>
          </p:cNvCxnSpPr>
          <p:nvPr/>
        </p:nvCxnSpPr>
        <p:spPr>
          <a:xfrm flipH="1" flipV="1">
            <a:off x="1246048" y="3679529"/>
            <a:ext cx="843812" cy="509172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B1463D-75DF-C933-0F06-987539F1AA11}"/>
              </a:ext>
            </a:extLst>
          </p:cNvPr>
          <p:cNvCxnSpPr>
            <a:cxnSpLocks/>
          </p:cNvCxnSpPr>
          <p:nvPr/>
        </p:nvCxnSpPr>
        <p:spPr>
          <a:xfrm>
            <a:off x="3186339" y="2909738"/>
            <a:ext cx="819772" cy="466160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06AD8A-CFF2-2866-3DB7-8C01B5EFEFA9}"/>
              </a:ext>
            </a:extLst>
          </p:cNvPr>
          <p:cNvCxnSpPr>
            <a:cxnSpLocks/>
          </p:cNvCxnSpPr>
          <p:nvPr/>
        </p:nvCxnSpPr>
        <p:spPr>
          <a:xfrm flipH="1" flipV="1">
            <a:off x="2230848" y="4255513"/>
            <a:ext cx="101903" cy="52712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0B46F1-A4A4-3A49-DA9E-96C1F676934B}"/>
              </a:ext>
            </a:extLst>
          </p:cNvPr>
          <p:cNvCxnSpPr>
            <a:cxnSpLocks/>
          </p:cNvCxnSpPr>
          <p:nvPr/>
        </p:nvCxnSpPr>
        <p:spPr>
          <a:xfrm flipV="1">
            <a:off x="2231151" y="2848289"/>
            <a:ext cx="107344" cy="61450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5A9213-3354-0C96-DDBE-A169C23A3C13}"/>
              </a:ext>
            </a:extLst>
          </p:cNvPr>
          <p:cNvCxnSpPr>
            <a:cxnSpLocks/>
          </p:cNvCxnSpPr>
          <p:nvPr/>
        </p:nvCxnSpPr>
        <p:spPr>
          <a:xfrm>
            <a:off x="3072184" y="2848289"/>
            <a:ext cx="114155" cy="61449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0125D2-438E-81FD-5D91-9261100CCDEA}"/>
              </a:ext>
            </a:extLst>
          </p:cNvPr>
          <p:cNvCxnSpPr>
            <a:cxnSpLocks/>
          </p:cNvCxnSpPr>
          <p:nvPr/>
        </p:nvCxnSpPr>
        <p:spPr>
          <a:xfrm flipH="1">
            <a:off x="3928749" y="3818717"/>
            <a:ext cx="115279" cy="55556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621091-913A-88D9-E615-22943F8F7BE4}"/>
              </a:ext>
            </a:extLst>
          </p:cNvPr>
          <p:cNvCxnSpPr>
            <a:cxnSpLocks/>
          </p:cNvCxnSpPr>
          <p:nvPr/>
        </p:nvCxnSpPr>
        <p:spPr>
          <a:xfrm flipH="1">
            <a:off x="3072184" y="4255513"/>
            <a:ext cx="93584" cy="45833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F507BC-BF8E-18EF-9649-59A9269427A5}"/>
              </a:ext>
            </a:extLst>
          </p:cNvPr>
          <p:cNvCxnSpPr>
            <a:cxnSpLocks/>
          </p:cNvCxnSpPr>
          <p:nvPr/>
        </p:nvCxnSpPr>
        <p:spPr>
          <a:xfrm flipH="1" flipV="1">
            <a:off x="1567018" y="1930789"/>
            <a:ext cx="777892" cy="493888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2" name="Google Shape;702;p14">
            <a:extLst>
              <a:ext uri="{FF2B5EF4-FFF2-40B4-BE49-F238E27FC236}">
                <a16:creationId xmlns:a16="http://schemas.microsoft.com/office/drawing/2014/main" id="{AC0A66F5-49E8-BB29-F4C4-0629280B0E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735" name="Google Shape;735;p14">
            <a:extLst>
              <a:ext uri="{FF2B5EF4-FFF2-40B4-BE49-F238E27FC236}">
                <a16:creationId xmlns:a16="http://schemas.microsoft.com/office/drawing/2014/main" id="{88A31577-92D8-2DA7-FEE1-C4DA529216C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138181-0E57-EB0E-BC2B-73BA2051EDF5}"/>
              </a:ext>
            </a:extLst>
          </p:cNvPr>
          <p:cNvGrpSpPr/>
          <p:nvPr/>
        </p:nvGrpSpPr>
        <p:grpSpPr>
          <a:xfrm>
            <a:off x="6524591" y="723371"/>
            <a:ext cx="5222926" cy="5411257"/>
            <a:chOff x="6295697" y="1515292"/>
            <a:chExt cx="5515305" cy="6226448"/>
          </a:xfrm>
        </p:grpSpPr>
        <p:sp>
          <p:nvSpPr>
            <p:cNvPr id="7" name="Google Shape;878;p16">
              <a:extLst>
                <a:ext uri="{FF2B5EF4-FFF2-40B4-BE49-F238E27FC236}">
                  <a16:creationId xmlns:a16="http://schemas.microsoft.com/office/drawing/2014/main" id="{60277F39-569C-D75B-BC48-1641979353E1}"/>
                </a:ext>
              </a:extLst>
            </p:cNvPr>
            <p:cNvSpPr/>
            <p:nvPr/>
          </p:nvSpPr>
          <p:spPr>
            <a:xfrm rot="10800000" flipH="1">
              <a:off x="6295697" y="1968131"/>
              <a:ext cx="5515305" cy="5773609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" name="Google Shape;883;p16">
              <a:extLst>
                <a:ext uri="{FF2B5EF4-FFF2-40B4-BE49-F238E27FC236}">
                  <a16:creationId xmlns:a16="http://schemas.microsoft.com/office/drawing/2014/main" id="{7004D695-687A-51CE-65C5-9059677EEF0A}"/>
                </a:ext>
              </a:extLst>
            </p:cNvPr>
            <p:cNvSpPr/>
            <p:nvPr/>
          </p:nvSpPr>
          <p:spPr>
            <a:xfrm>
              <a:off x="6295698" y="1515292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sym typeface="Comfortaa"/>
                </a:rPr>
                <a:t>ENTERPRISE DEPLOYMENT</a:t>
              </a:r>
              <a:endParaRPr dirty="0"/>
            </a:p>
          </p:txBody>
        </p:sp>
        <p:sp>
          <p:nvSpPr>
            <p:cNvPr id="9" name="Google Shape;884;p16">
              <a:extLst>
                <a:ext uri="{FF2B5EF4-FFF2-40B4-BE49-F238E27FC236}">
                  <a16:creationId xmlns:a16="http://schemas.microsoft.com/office/drawing/2014/main" id="{E47CA890-A25B-C3CA-0E9F-AB8F4AE86535}"/>
                </a:ext>
              </a:extLst>
            </p:cNvPr>
            <p:cNvSpPr txBox="1"/>
            <p:nvPr/>
          </p:nvSpPr>
          <p:spPr>
            <a:xfrm>
              <a:off x="6394045" y="2173975"/>
              <a:ext cx="5318984" cy="5382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SIGs support communication between IP-based hosts that are not running SCION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SIGs tunnel IP over SCION networks and allow existing networks to be integrated with SCION</a:t>
              </a: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SIGs can protect against DDoS attacks and malicious traffic by only allowing traffic to/from authorized </a:t>
              </a:r>
              <a:r>
                <a:rPr lang="en-US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Ases</a:t>
              </a:r>
              <a:endPara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endParaRP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SIGs can render networks invisible to anyone outside of the trusted </a:t>
              </a:r>
              <a:r>
                <a:rPr lang="en-US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ASes</a:t>
              </a: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 within a SCION network, therefore reducing potential attack surfaces</a:t>
              </a: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SIGs can be configured with path selection and failover policies</a:t>
              </a: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No changes to internal networks required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065D5-7F44-5602-4FD1-88A1A92FCC7C}"/>
              </a:ext>
            </a:extLst>
          </p:cNvPr>
          <p:cNvGrpSpPr/>
          <p:nvPr/>
        </p:nvGrpSpPr>
        <p:grpSpPr>
          <a:xfrm>
            <a:off x="1450862" y="2178724"/>
            <a:ext cx="3344778" cy="2809850"/>
            <a:chOff x="2000746" y="2553469"/>
            <a:chExt cx="2930722" cy="2462015"/>
          </a:xfrm>
        </p:grpSpPr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D76EC751-285F-E708-81CA-63D77B11CE46}"/>
                </a:ext>
              </a:extLst>
            </p:cNvPr>
            <p:cNvSpPr/>
            <p:nvPr/>
          </p:nvSpPr>
          <p:spPr>
            <a:xfrm rot="1802458">
              <a:off x="2730642" y="255346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FF1C2E1F-9562-25D0-9BB4-17A5A4A1DE37}"/>
                </a:ext>
              </a:extLst>
            </p:cNvPr>
            <p:cNvSpPr/>
            <p:nvPr/>
          </p:nvSpPr>
          <p:spPr>
            <a:xfrm rot="1802458">
              <a:off x="2730642" y="337037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" name="Freeform: Shape 10">
              <a:extLst>
                <a:ext uri="{FF2B5EF4-FFF2-40B4-BE49-F238E27FC236}">
                  <a16:creationId xmlns:a16="http://schemas.microsoft.com/office/drawing/2014/main" id="{AA0AECC2-EF29-6AED-6196-1DB121115D7D}"/>
                </a:ext>
              </a:extLst>
            </p:cNvPr>
            <p:cNvSpPr/>
            <p:nvPr/>
          </p:nvSpPr>
          <p:spPr>
            <a:xfrm rot="1802458">
              <a:off x="2730642" y="418728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5A26F7E1-9296-B7E2-7750-F86F448F57FA}"/>
                </a:ext>
              </a:extLst>
            </p:cNvPr>
            <p:cNvSpPr/>
            <p:nvPr/>
          </p:nvSpPr>
          <p:spPr>
            <a:xfrm rot="1802458">
              <a:off x="2000746" y="2961925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F1AA30BD-65BF-2C08-05C0-2733AFFCD885}"/>
                </a:ext>
              </a:extLst>
            </p:cNvPr>
            <p:cNvSpPr/>
            <p:nvPr/>
          </p:nvSpPr>
          <p:spPr>
            <a:xfrm rot="1802458">
              <a:off x="2000746" y="3778834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69E1D139-BEF8-D502-135C-B350BD61C68C}"/>
                </a:ext>
              </a:extLst>
            </p:cNvPr>
            <p:cNvSpPr/>
            <p:nvPr/>
          </p:nvSpPr>
          <p:spPr>
            <a:xfrm rot="1802458">
              <a:off x="3460538" y="2961925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: Shape 24">
              <a:extLst>
                <a:ext uri="{FF2B5EF4-FFF2-40B4-BE49-F238E27FC236}">
                  <a16:creationId xmlns:a16="http://schemas.microsoft.com/office/drawing/2014/main" id="{CE9E126A-DA39-8C4A-4513-3D8C5059E03F}"/>
                </a:ext>
              </a:extLst>
            </p:cNvPr>
            <p:cNvSpPr/>
            <p:nvPr/>
          </p:nvSpPr>
          <p:spPr>
            <a:xfrm rot="1802458">
              <a:off x="3460538" y="3778834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: Shape 25">
              <a:extLst>
                <a:ext uri="{FF2B5EF4-FFF2-40B4-BE49-F238E27FC236}">
                  <a16:creationId xmlns:a16="http://schemas.microsoft.com/office/drawing/2014/main" id="{D6D3F502-B439-6877-D125-5650BB5B1E8B}"/>
                </a:ext>
              </a:extLst>
            </p:cNvPr>
            <p:cNvSpPr/>
            <p:nvPr/>
          </p:nvSpPr>
          <p:spPr>
            <a:xfrm rot="1802458">
              <a:off x="4190433" y="337037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04F1ED-6400-00B0-7891-289453E7D3F1}"/>
                </a:ext>
              </a:extLst>
            </p:cNvPr>
            <p:cNvSpPr txBox="1"/>
            <p:nvPr/>
          </p:nvSpPr>
          <p:spPr>
            <a:xfrm>
              <a:off x="2886322" y="3602444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8AC9DA-6BD5-38C7-BF25-E548C611B6CD}"/>
                </a:ext>
              </a:extLst>
            </p:cNvPr>
            <p:cNvSpPr txBox="1"/>
            <p:nvPr/>
          </p:nvSpPr>
          <p:spPr>
            <a:xfrm>
              <a:off x="2886322" y="2679025"/>
              <a:ext cx="429675" cy="57708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4D8BF1-FF6B-E760-BD7A-2D35DD909E64}"/>
                </a:ext>
              </a:extLst>
            </p:cNvPr>
            <p:cNvSpPr txBox="1"/>
            <p:nvPr/>
          </p:nvSpPr>
          <p:spPr>
            <a:xfrm>
              <a:off x="2886322" y="4419355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34D0EC-BF91-73F3-6996-7C6055305F51}"/>
                </a:ext>
              </a:extLst>
            </p:cNvPr>
            <p:cNvSpPr txBox="1"/>
            <p:nvPr/>
          </p:nvSpPr>
          <p:spPr>
            <a:xfrm>
              <a:off x="2156427" y="4010899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CD39F-FB8B-2DA0-5909-8200455198D1}"/>
                </a:ext>
              </a:extLst>
            </p:cNvPr>
            <p:cNvSpPr txBox="1"/>
            <p:nvPr/>
          </p:nvSpPr>
          <p:spPr>
            <a:xfrm>
              <a:off x="2156427" y="3193990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85F91F-D123-FAC3-C5B9-8D0ABDC54BFC}"/>
                </a:ext>
              </a:extLst>
            </p:cNvPr>
            <p:cNvSpPr txBox="1"/>
            <p:nvPr/>
          </p:nvSpPr>
          <p:spPr>
            <a:xfrm>
              <a:off x="3616218" y="3193990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87F006-A5A7-8177-AC45-43C6A2FFC774}"/>
                </a:ext>
              </a:extLst>
            </p:cNvPr>
            <p:cNvSpPr txBox="1"/>
            <p:nvPr/>
          </p:nvSpPr>
          <p:spPr>
            <a:xfrm>
              <a:off x="3616218" y="4010899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4FDC57-E1E0-B229-3F15-7823D19D05D3}"/>
                </a:ext>
              </a:extLst>
            </p:cNvPr>
            <p:cNvSpPr txBox="1"/>
            <p:nvPr/>
          </p:nvSpPr>
          <p:spPr>
            <a:xfrm>
              <a:off x="4346113" y="3602444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AS8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DEABA6-8A64-5582-A3DE-89F0CA175A1F}"/>
              </a:ext>
            </a:extLst>
          </p:cNvPr>
          <p:cNvSpPr txBox="1"/>
          <p:nvPr/>
        </p:nvSpPr>
        <p:spPr>
          <a:xfrm>
            <a:off x="671452" y="5901224"/>
            <a:ext cx="5335957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spcBef>
                <a:spcPts val="600"/>
              </a:spcBef>
              <a:buClr>
                <a:srgbClr val="008DB9"/>
              </a:buClr>
            </a:pPr>
            <a:r>
              <a:rPr lang="en-US" sz="1600" dirty="0">
                <a:solidFill>
                  <a:schemeClr val="bg2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Example SCION IP Gateway Deployment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F4FFE24-B1B2-D25C-C0F9-9AD4442A90F1}"/>
              </a:ext>
            </a:extLst>
          </p:cNvPr>
          <p:cNvCxnSpPr>
            <a:cxnSpLocks/>
          </p:cNvCxnSpPr>
          <p:nvPr/>
        </p:nvCxnSpPr>
        <p:spPr>
          <a:xfrm flipV="1">
            <a:off x="3944879" y="2503425"/>
            <a:ext cx="240795" cy="139817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ACB83A-12EC-330B-EA66-753BC629D64A}"/>
              </a:ext>
            </a:extLst>
          </p:cNvPr>
          <p:cNvCxnSpPr>
            <a:cxnSpLocks/>
            <a:stCxn id="58" idx="6"/>
          </p:cNvCxnSpPr>
          <p:nvPr/>
        </p:nvCxnSpPr>
        <p:spPr>
          <a:xfrm flipV="1">
            <a:off x="4946315" y="3573803"/>
            <a:ext cx="243170" cy="3782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C3D720-F35D-9467-A24B-7A85B15D293D}"/>
              </a:ext>
            </a:extLst>
          </p:cNvPr>
          <p:cNvCxnSpPr>
            <a:cxnSpLocks/>
            <a:stCxn id="59" idx="5"/>
            <a:endCxn id="666" idx="1"/>
          </p:cNvCxnSpPr>
          <p:nvPr/>
        </p:nvCxnSpPr>
        <p:spPr>
          <a:xfrm>
            <a:off x="3876376" y="4494491"/>
            <a:ext cx="196854" cy="157536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06449CA-C08A-3ADD-0684-D77D712B44CF}"/>
              </a:ext>
            </a:extLst>
          </p:cNvPr>
          <p:cNvCxnSpPr>
            <a:cxnSpLocks/>
            <a:stCxn id="60" idx="3"/>
          </p:cNvCxnSpPr>
          <p:nvPr/>
        </p:nvCxnSpPr>
        <p:spPr>
          <a:xfrm flipH="1">
            <a:off x="2476378" y="4987409"/>
            <a:ext cx="156919" cy="207022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E5B590-0A0B-02ED-DABA-EC93687C8AE2}"/>
              </a:ext>
            </a:extLst>
          </p:cNvPr>
          <p:cNvCxnSpPr>
            <a:cxnSpLocks/>
            <a:stCxn id="60" idx="5"/>
          </p:cNvCxnSpPr>
          <p:nvPr/>
        </p:nvCxnSpPr>
        <p:spPr>
          <a:xfrm>
            <a:off x="2803897" y="4987409"/>
            <a:ext cx="156919" cy="207022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1743F9-5905-10ED-2494-9FBD7BBABF4E}"/>
              </a:ext>
            </a:extLst>
          </p:cNvPr>
          <p:cNvGrpSpPr/>
          <p:nvPr/>
        </p:nvGrpSpPr>
        <p:grpSpPr>
          <a:xfrm>
            <a:off x="796856" y="1871293"/>
            <a:ext cx="1021474" cy="516108"/>
            <a:chOff x="3166265" y="1706590"/>
            <a:chExt cx="1343469" cy="67879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F13100C-0E13-4641-ED59-12C57FB9FFFC}"/>
                </a:ext>
              </a:extLst>
            </p:cNvPr>
            <p:cNvSpPr txBox="1"/>
            <p:nvPr/>
          </p:nvSpPr>
          <p:spPr>
            <a:xfrm>
              <a:off x="3166265" y="2061551"/>
              <a:ext cx="1343469" cy="32383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Data Centre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B508C63-C4B7-CD64-372C-F7B0A43DD13D}"/>
                </a:ext>
              </a:extLst>
            </p:cNvPr>
            <p:cNvGrpSpPr/>
            <p:nvPr/>
          </p:nvGrpSpPr>
          <p:grpSpPr>
            <a:xfrm>
              <a:off x="3665136" y="1706590"/>
              <a:ext cx="347046" cy="347043"/>
              <a:chOff x="2877669" y="2373831"/>
              <a:chExt cx="340938" cy="340935"/>
            </a:xfrm>
          </p:grpSpPr>
          <p:sp>
            <p:nvSpPr>
              <p:cNvPr id="48" name="Rectangle: Rounded Corners 23">
                <a:extLst>
                  <a:ext uri="{FF2B5EF4-FFF2-40B4-BE49-F238E27FC236}">
                    <a16:creationId xmlns:a16="http://schemas.microsoft.com/office/drawing/2014/main" id="{6DB9D6EF-7638-16A2-49C5-EE15071AEB37}"/>
                  </a:ext>
                </a:extLst>
              </p:cNvPr>
              <p:cNvSpPr/>
              <p:nvPr/>
            </p:nvSpPr>
            <p:spPr>
              <a:xfrm>
                <a:off x="2877669" y="2373831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49" name="Rectangle: Rounded Corners 24">
                <a:extLst>
                  <a:ext uri="{FF2B5EF4-FFF2-40B4-BE49-F238E27FC236}">
                    <a16:creationId xmlns:a16="http://schemas.microsoft.com/office/drawing/2014/main" id="{2B92C90C-DA76-D72F-807F-A5AF65F1E1B0}"/>
                  </a:ext>
                </a:extLst>
              </p:cNvPr>
              <p:cNvSpPr/>
              <p:nvPr/>
            </p:nvSpPr>
            <p:spPr>
              <a:xfrm>
                <a:off x="2906596" y="2402758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A9D19330-69E3-272A-BB3E-7187702C0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2965785" y="2449970"/>
                <a:ext cx="164705" cy="188656"/>
              </a:xfrm>
              <a:prstGeom prst="rect">
                <a:avLst/>
              </a:prstGeom>
            </p:spPr>
          </p:pic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2E8E56F6-290E-745F-EFDE-D50EA1174890}"/>
              </a:ext>
            </a:extLst>
          </p:cNvPr>
          <p:cNvSpPr/>
          <p:nvPr/>
        </p:nvSpPr>
        <p:spPr>
          <a:xfrm>
            <a:off x="3710174" y="2577096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DD3517-0055-DB5B-F30B-7A39DF062B2A}"/>
              </a:ext>
            </a:extLst>
          </p:cNvPr>
          <p:cNvGrpSpPr/>
          <p:nvPr/>
        </p:nvGrpSpPr>
        <p:grpSpPr>
          <a:xfrm>
            <a:off x="292650" y="3447693"/>
            <a:ext cx="1021474" cy="515583"/>
            <a:chOff x="3166925" y="1706590"/>
            <a:chExt cx="1343468" cy="67810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39A049-9FC9-DA5C-7D10-62E3A910AA41}"/>
                </a:ext>
              </a:extLst>
            </p:cNvPr>
            <p:cNvSpPr txBox="1"/>
            <p:nvPr/>
          </p:nvSpPr>
          <p:spPr>
            <a:xfrm>
              <a:off x="3166925" y="2060862"/>
              <a:ext cx="1343468" cy="32383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Head Office</a:t>
              </a:r>
              <a:endParaRPr lang="en-US" sz="800" dirty="0">
                <a:solidFill>
                  <a:schemeClr val="bg2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F9584BB-2048-7734-F743-D90F0022D777}"/>
                </a:ext>
              </a:extLst>
            </p:cNvPr>
            <p:cNvGrpSpPr/>
            <p:nvPr/>
          </p:nvGrpSpPr>
          <p:grpSpPr>
            <a:xfrm>
              <a:off x="3665136" y="1706590"/>
              <a:ext cx="347046" cy="347043"/>
              <a:chOff x="2877669" y="2373831"/>
              <a:chExt cx="340938" cy="340935"/>
            </a:xfrm>
          </p:grpSpPr>
          <p:sp>
            <p:nvSpPr>
              <p:cNvPr id="55" name="Rectangle: Rounded Corners 23">
                <a:extLst>
                  <a:ext uri="{FF2B5EF4-FFF2-40B4-BE49-F238E27FC236}">
                    <a16:creationId xmlns:a16="http://schemas.microsoft.com/office/drawing/2014/main" id="{B6E91845-0F91-3654-711B-D3811EC1045F}"/>
                  </a:ext>
                </a:extLst>
              </p:cNvPr>
              <p:cNvSpPr/>
              <p:nvPr/>
            </p:nvSpPr>
            <p:spPr>
              <a:xfrm>
                <a:off x="2877669" y="2373831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56" name="Rectangle: Rounded Corners 24">
                <a:extLst>
                  <a:ext uri="{FF2B5EF4-FFF2-40B4-BE49-F238E27FC236}">
                    <a16:creationId xmlns:a16="http://schemas.microsoft.com/office/drawing/2014/main" id="{A7C578A5-FFAD-E63C-2DB8-D813E1A719BB}"/>
                  </a:ext>
                </a:extLst>
              </p:cNvPr>
              <p:cNvSpPr/>
              <p:nvPr/>
            </p:nvSpPr>
            <p:spPr>
              <a:xfrm>
                <a:off x="2906596" y="2402758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58EBFFEE-7D92-6BBD-0353-C880D4110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2953810" y="2449970"/>
                <a:ext cx="188656" cy="188656"/>
              </a:xfrm>
              <a:prstGeom prst="rect">
                <a:avLst/>
              </a:prstGeom>
            </p:spPr>
          </p:pic>
        </p:grp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FE09442E-DB50-84AF-EF52-EB5441CA5191}"/>
              </a:ext>
            </a:extLst>
          </p:cNvPr>
          <p:cNvSpPr/>
          <p:nvPr/>
        </p:nvSpPr>
        <p:spPr>
          <a:xfrm>
            <a:off x="4705051" y="3456954"/>
            <a:ext cx="241264" cy="241262"/>
          </a:xfrm>
          <a:prstGeom prst="ellipse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737A054-FA59-DCB4-F5B1-B7382CEDF2E2}"/>
              </a:ext>
            </a:extLst>
          </p:cNvPr>
          <p:cNvSpPr/>
          <p:nvPr/>
        </p:nvSpPr>
        <p:spPr>
          <a:xfrm>
            <a:off x="3670444" y="4288561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7247CD-E132-F27E-4E9A-1828D60A4D1D}"/>
              </a:ext>
            </a:extLst>
          </p:cNvPr>
          <p:cNvSpPr/>
          <p:nvPr/>
        </p:nvSpPr>
        <p:spPr>
          <a:xfrm>
            <a:off x="2597965" y="4781479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1B2D330-82B9-62BE-7DE6-11242985EC25}"/>
              </a:ext>
            </a:extLst>
          </p:cNvPr>
          <p:cNvGrpSpPr/>
          <p:nvPr/>
        </p:nvGrpSpPr>
        <p:grpSpPr>
          <a:xfrm>
            <a:off x="3965926" y="2273513"/>
            <a:ext cx="847805" cy="666281"/>
            <a:chOff x="3329163" y="1723961"/>
            <a:chExt cx="1115054" cy="87630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3EB76C-4B1C-61A8-718E-05C06CBA99DD}"/>
                </a:ext>
              </a:extLst>
            </p:cNvPr>
            <p:cNvSpPr txBox="1"/>
            <p:nvPr/>
          </p:nvSpPr>
          <p:spPr>
            <a:xfrm>
              <a:off x="3329163" y="2074036"/>
              <a:ext cx="1115054" cy="52623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Remote User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C5272BF-FE31-7F30-6C3C-A6962AF12A63}"/>
                </a:ext>
              </a:extLst>
            </p:cNvPr>
            <p:cNvGrpSpPr/>
            <p:nvPr/>
          </p:nvGrpSpPr>
          <p:grpSpPr>
            <a:xfrm>
              <a:off x="3707751" y="1723961"/>
              <a:ext cx="347046" cy="347043"/>
              <a:chOff x="2919534" y="2390896"/>
              <a:chExt cx="340938" cy="340935"/>
            </a:xfrm>
          </p:grpSpPr>
          <p:sp>
            <p:nvSpPr>
              <p:cNvPr id="640" name="Rectangle: Rounded Corners 23">
                <a:extLst>
                  <a:ext uri="{FF2B5EF4-FFF2-40B4-BE49-F238E27FC236}">
                    <a16:creationId xmlns:a16="http://schemas.microsoft.com/office/drawing/2014/main" id="{203F404E-683E-E412-30B6-237EA70141F2}"/>
                  </a:ext>
                </a:extLst>
              </p:cNvPr>
              <p:cNvSpPr/>
              <p:nvPr/>
            </p:nvSpPr>
            <p:spPr>
              <a:xfrm>
                <a:off x="2919534" y="2390896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641" name="Rectangle: Rounded Corners 24">
                <a:extLst>
                  <a:ext uri="{FF2B5EF4-FFF2-40B4-BE49-F238E27FC236}">
                    <a16:creationId xmlns:a16="http://schemas.microsoft.com/office/drawing/2014/main" id="{13E10439-37E6-37E4-59B2-B1C13B4680FB}"/>
                  </a:ext>
                </a:extLst>
              </p:cNvPr>
              <p:cNvSpPr/>
              <p:nvPr/>
            </p:nvSpPr>
            <p:spPr>
              <a:xfrm>
                <a:off x="2948459" y="2419822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642" name="Graphic 641">
                <a:extLst>
                  <a:ext uri="{FF2B5EF4-FFF2-40B4-BE49-F238E27FC236}">
                    <a16:creationId xmlns:a16="http://schemas.microsoft.com/office/drawing/2014/main" id="{9CB894A7-7712-174B-A9DD-6D7C2647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2995675" y="2467034"/>
                <a:ext cx="188656" cy="188656"/>
              </a:xfrm>
              <a:prstGeom prst="rect">
                <a:avLst/>
              </a:prstGeom>
            </p:spPr>
          </p:pic>
        </p:grpSp>
      </p:grpSp>
      <p:sp>
        <p:nvSpPr>
          <p:cNvPr id="657" name="Oval 656">
            <a:extLst>
              <a:ext uri="{FF2B5EF4-FFF2-40B4-BE49-F238E27FC236}">
                <a16:creationId xmlns:a16="http://schemas.microsoft.com/office/drawing/2014/main" id="{5F43FF31-F25F-D8CF-46F0-4BDB6AF1823B}"/>
              </a:ext>
            </a:extLst>
          </p:cNvPr>
          <p:cNvSpPr/>
          <p:nvPr/>
        </p:nvSpPr>
        <p:spPr>
          <a:xfrm>
            <a:off x="1040171" y="3473652"/>
            <a:ext cx="241200" cy="241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S</a:t>
            </a:r>
          </a:p>
        </p:txBody>
      </p:sp>
      <p:sp>
        <p:nvSpPr>
          <p:cNvPr id="658" name="TextBox 657">
            <a:extLst>
              <a:ext uri="{FF2B5EF4-FFF2-40B4-BE49-F238E27FC236}">
                <a16:creationId xmlns:a16="http://schemas.microsoft.com/office/drawing/2014/main" id="{0CA54EA7-8457-820F-5311-C644F47FCC6C}"/>
              </a:ext>
            </a:extLst>
          </p:cNvPr>
          <p:cNvSpPr txBox="1"/>
          <p:nvPr/>
        </p:nvSpPr>
        <p:spPr>
          <a:xfrm>
            <a:off x="4577912" y="1336429"/>
            <a:ext cx="811149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SCION link</a:t>
            </a:r>
          </a:p>
        </p:txBody>
      </p:sp>
      <p:sp>
        <p:nvSpPr>
          <p:cNvPr id="659" name="TextBox 658">
            <a:extLst>
              <a:ext uri="{FF2B5EF4-FFF2-40B4-BE49-F238E27FC236}">
                <a16:creationId xmlns:a16="http://schemas.microsoft.com/office/drawing/2014/main" id="{B9E2A96B-DC43-17EB-3BF2-2878710611D4}"/>
              </a:ext>
            </a:extLst>
          </p:cNvPr>
          <p:cNvSpPr txBox="1"/>
          <p:nvPr/>
        </p:nvSpPr>
        <p:spPr>
          <a:xfrm>
            <a:off x="4577912" y="1734377"/>
            <a:ext cx="732627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IP Link</a:t>
            </a:r>
          </a:p>
        </p:txBody>
      </p:sp>
      <p:sp>
        <p:nvSpPr>
          <p:cNvPr id="660" name="TextBox 659">
            <a:extLst>
              <a:ext uri="{FF2B5EF4-FFF2-40B4-BE49-F238E27FC236}">
                <a16:creationId xmlns:a16="http://schemas.microsoft.com/office/drawing/2014/main" id="{CC6C5CA6-7533-17B7-E9FE-894BE765179A}"/>
              </a:ext>
            </a:extLst>
          </p:cNvPr>
          <p:cNvSpPr txBox="1"/>
          <p:nvPr/>
        </p:nvSpPr>
        <p:spPr>
          <a:xfrm>
            <a:off x="3536142" y="1285743"/>
            <a:ext cx="732627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SCION Router</a:t>
            </a:r>
          </a:p>
        </p:txBody>
      </p:sp>
      <p:sp>
        <p:nvSpPr>
          <p:cNvPr id="662" name="TextBox 661">
            <a:extLst>
              <a:ext uri="{FF2B5EF4-FFF2-40B4-BE49-F238E27FC236}">
                <a16:creationId xmlns:a16="http://schemas.microsoft.com/office/drawing/2014/main" id="{7AB1277F-E3BD-0D45-CC4C-61D53530BDE9}"/>
              </a:ext>
            </a:extLst>
          </p:cNvPr>
          <p:cNvSpPr txBox="1"/>
          <p:nvPr/>
        </p:nvSpPr>
        <p:spPr>
          <a:xfrm>
            <a:off x="3536142" y="1655075"/>
            <a:ext cx="732627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SCION IP Gateway</a:t>
            </a:r>
          </a:p>
        </p:txBody>
      </p:sp>
      <p:cxnSp>
        <p:nvCxnSpPr>
          <p:cNvPr id="664" name="Straight Connector 663">
            <a:extLst>
              <a:ext uri="{FF2B5EF4-FFF2-40B4-BE49-F238E27FC236}">
                <a16:creationId xmlns:a16="http://schemas.microsoft.com/office/drawing/2014/main" id="{2CF136D5-A31C-1A34-0667-5F752361DD54}"/>
              </a:ext>
            </a:extLst>
          </p:cNvPr>
          <p:cNvCxnSpPr>
            <a:cxnSpLocks/>
          </p:cNvCxnSpPr>
          <p:nvPr/>
        </p:nvCxnSpPr>
        <p:spPr>
          <a:xfrm>
            <a:off x="4364779" y="1438963"/>
            <a:ext cx="1714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5" name="Straight Connector 664">
            <a:extLst>
              <a:ext uri="{FF2B5EF4-FFF2-40B4-BE49-F238E27FC236}">
                <a16:creationId xmlns:a16="http://schemas.microsoft.com/office/drawing/2014/main" id="{6D888F30-B56C-8C59-ACCD-1ED82A2FFFF5}"/>
              </a:ext>
            </a:extLst>
          </p:cNvPr>
          <p:cNvCxnSpPr>
            <a:cxnSpLocks/>
          </p:cNvCxnSpPr>
          <p:nvPr/>
        </p:nvCxnSpPr>
        <p:spPr>
          <a:xfrm>
            <a:off x="4364779" y="1838668"/>
            <a:ext cx="1714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6" name="Picture 665" descr="A close-up of a remote site&#10;&#10;AI-generated content may be incorrect.">
            <a:extLst>
              <a:ext uri="{FF2B5EF4-FFF2-40B4-BE49-F238E27FC236}">
                <a16:creationId xmlns:a16="http://schemas.microsoft.com/office/drawing/2014/main" id="{C4511A44-81A0-037C-C6E9-06AAEB918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t="13468" r="25094" b="12017"/>
          <a:stretch/>
        </p:blipFill>
        <p:spPr>
          <a:xfrm>
            <a:off x="3927498" y="4511840"/>
            <a:ext cx="995122" cy="957258"/>
          </a:xfrm>
          <a:prstGeom prst="ellipse">
            <a:avLst/>
          </a:prstGeom>
          <a:ln>
            <a:solidFill>
              <a:schemeClr val="tx2"/>
            </a:solidFill>
          </a:ln>
        </p:spPr>
      </p:pic>
      <p:sp>
        <p:nvSpPr>
          <p:cNvPr id="667" name="Cloud 666">
            <a:extLst>
              <a:ext uri="{FF2B5EF4-FFF2-40B4-BE49-F238E27FC236}">
                <a16:creationId xmlns:a16="http://schemas.microsoft.com/office/drawing/2014/main" id="{E00EE272-1190-7B6E-6C61-7F1A4569BDC7}"/>
              </a:ext>
            </a:extLst>
          </p:cNvPr>
          <p:cNvSpPr/>
          <p:nvPr/>
        </p:nvSpPr>
        <p:spPr>
          <a:xfrm>
            <a:off x="5031489" y="3278761"/>
            <a:ext cx="975921" cy="523220"/>
          </a:xfrm>
          <a:prstGeom prst="cloud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000" dirty="0">
                <a:solidFill>
                  <a:schemeClr val="bg1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Internet</a:t>
            </a:r>
          </a:p>
        </p:txBody>
      </p:sp>
      <p:grpSp>
        <p:nvGrpSpPr>
          <p:cNvPr id="743" name="Group 742">
            <a:extLst>
              <a:ext uri="{FF2B5EF4-FFF2-40B4-BE49-F238E27FC236}">
                <a16:creationId xmlns:a16="http://schemas.microsoft.com/office/drawing/2014/main" id="{14FE07DF-B8F6-69BA-A908-CC21AAC882AD}"/>
              </a:ext>
            </a:extLst>
          </p:cNvPr>
          <p:cNvGrpSpPr/>
          <p:nvPr/>
        </p:nvGrpSpPr>
        <p:grpSpPr>
          <a:xfrm>
            <a:off x="2718597" y="5207015"/>
            <a:ext cx="847805" cy="666281"/>
            <a:chOff x="3329163" y="1723961"/>
            <a:chExt cx="1115054" cy="876309"/>
          </a:xfrm>
        </p:grpSpPr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6DB0BE35-EF90-381E-B6A6-D16474A96292}"/>
                </a:ext>
              </a:extLst>
            </p:cNvPr>
            <p:cNvSpPr txBox="1"/>
            <p:nvPr/>
          </p:nvSpPr>
          <p:spPr>
            <a:xfrm>
              <a:off x="3329163" y="2074036"/>
              <a:ext cx="1115054" cy="52623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Remote User</a:t>
              </a:r>
            </a:p>
          </p:txBody>
        </p:sp>
        <p:grpSp>
          <p:nvGrpSpPr>
            <p:cNvPr id="745" name="Group 744">
              <a:extLst>
                <a:ext uri="{FF2B5EF4-FFF2-40B4-BE49-F238E27FC236}">
                  <a16:creationId xmlns:a16="http://schemas.microsoft.com/office/drawing/2014/main" id="{E6345B6D-AFE2-8A36-4050-62BF86E57A62}"/>
                </a:ext>
              </a:extLst>
            </p:cNvPr>
            <p:cNvGrpSpPr/>
            <p:nvPr/>
          </p:nvGrpSpPr>
          <p:grpSpPr>
            <a:xfrm>
              <a:off x="3707751" y="1723961"/>
              <a:ext cx="347046" cy="347043"/>
              <a:chOff x="2919534" y="2390896"/>
              <a:chExt cx="340938" cy="340935"/>
            </a:xfrm>
          </p:grpSpPr>
          <p:sp>
            <p:nvSpPr>
              <p:cNvPr id="746" name="Rectangle: Rounded Corners 23">
                <a:extLst>
                  <a:ext uri="{FF2B5EF4-FFF2-40B4-BE49-F238E27FC236}">
                    <a16:creationId xmlns:a16="http://schemas.microsoft.com/office/drawing/2014/main" id="{D95534D1-0578-2257-7DF6-AECDC66C4D8F}"/>
                  </a:ext>
                </a:extLst>
              </p:cNvPr>
              <p:cNvSpPr/>
              <p:nvPr/>
            </p:nvSpPr>
            <p:spPr>
              <a:xfrm>
                <a:off x="2919534" y="2390896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47" name="Rectangle: Rounded Corners 24">
                <a:extLst>
                  <a:ext uri="{FF2B5EF4-FFF2-40B4-BE49-F238E27FC236}">
                    <a16:creationId xmlns:a16="http://schemas.microsoft.com/office/drawing/2014/main" id="{0B94717F-CF34-D4A0-7D18-797E7B127996}"/>
                  </a:ext>
                </a:extLst>
              </p:cNvPr>
              <p:cNvSpPr/>
              <p:nvPr/>
            </p:nvSpPr>
            <p:spPr>
              <a:xfrm>
                <a:off x="2948459" y="2419822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48" name="Graphic 747">
                <a:extLst>
                  <a:ext uri="{FF2B5EF4-FFF2-40B4-BE49-F238E27FC236}">
                    <a16:creationId xmlns:a16="http://schemas.microsoft.com/office/drawing/2014/main" id="{0AD6C18B-97E1-5F66-0094-AB8A3F4DD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2995675" y="2467034"/>
                <a:ext cx="188656" cy="188656"/>
              </a:xfrm>
              <a:prstGeom prst="rect">
                <a:avLst/>
              </a:prstGeom>
            </p:spPr>
          </p:pic>
        </p:grpSp>
      </p:grpSp>
      <p:grpSp>
        <p:nvGrpSpPr>
          <p:cNvPr id="749" name="Group 748">
            <a:extLst>
              <a:ext uri="{FF2B5EF4-FFF2-40B4-BE49-F238E27FC236}">
                <a16:creationId xmlns:a16="http://schemas.microsoft.com/office/drawing/2014/main" id="{BFA77A21-3C8F-5C89-858D-C64514FE6D03}"/>
              </a:ext>
            </a:extLst>
          </p:cNvPr>
          <p:cNvGrpSpPr/>
          <p:nvPr/>
        </p:nvGrpSpPr>
        <p:grpSpPr>
          <a:xfrm>
            <a:off x="1852588" y="5211201"/>
            <a:ext cx="847805" cy="666281"/>
            <a:chOff x="3329163" y="1723961"/>
            <a:chExt cx="1115054" cy="876309"/>
          </a:xfrm>
        </p:grpSpPr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4D354E08-728B-70E9-CDDD-6BE158263920}"/>
                </a:ext>
              </a:extLst>
            </p:cNvPr>
            <p:cNvSpPr txBox="1"/>
            <p:nvPr/>
          </p:nvSpPr>
          <p:spPr>
            <a:xfrm>
              <a:off x="3329163" y="2074036"/>
              <a:ext cx="1115054" cy="52623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Remote User</a:t>
              </a:r>
            </a:p>
          </p:txBody>
        </p:sp>
        <p:grpSp>
          <p:nvGrpSpPr>
            <p:cNvPr id="751" name="Group 750">
              <a:extLst>
                <a:ext uri="{FF2B5EF4-FFF2-40B4-BE49-F238E27FC236}">
                  <a16:creationId xmlns:a16="http://schemas.microsoft.com/office/drawing/2014/main" id="{0815E3BC-0D23-4ADB-6035-EC5031F9E4B1}"/>
                </a:ext>
              </a:extLst>
            </p:cNvPr>
            <p:cNvGrpSpPr/>
            <p:nvPr/>
          </p:nvGrpSpPr>
          <p:grpSpPr>
            <a:xfrm>
              <a:off x="3707751" y="1723961"/>
              <a:ext cx="347046" cy="347043"/>
              <a:chOff x="2919534" y="2390896"/>
              <a:chExt cx="340938" cy="340935"/>
            </a:xfrm>
          </p:grpSpPr>
          <p:sp>
            <p:nvSpPr>
              <p:cNvPr id="752" name="Rectangle: Rounded Corners 23">
                <a:extLst>
                  <a:ext uri="{FF2B5EF4-FFF2-40B4-BE49-F238E27FC236}">
                    <a16:creationId xmlns:a16="http://schemas.microsoft.com/office/drawing/2014/main" id="{FD6BEBFD-ABE1-89F4-F239-33A15ECCA170}"/>
                  </a:ext>
                </a:extLst>
              </p:cNvPr>
              <p:cNvSpPr/>
              <p:nvPr/>
            </p:nvSpPr>
            <p:spPr>
              <a:xfrm>
                <a:off x="2919534" y="2390896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53" name="Rectangle: Rounded Corners 24">
                <a:extLst>
                  <a:ext uri="{FF2B5EF4-FFF2-40B4-BE49-F238E27FC236}">
                    <a16:creationId xmlns:a16="http://schemas.microsoft.com/office/drawing/2014/main" id="{F234AD88-4C72-8E86-2FC7-B6B061C4B9BA}"/>
                  </a:ext>
                </a:extLst>
              </p:cNvPr>
              <p:cNvSpPr/>
              <p:nvPr/>
            </p:nvSpPr>
            <p:spPr>
              <a:xfrm>
                <a:off x="2948459" y="2419822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54" name="Graphic 753">
                <a:extLst>
                  <a:ext uri="{FF2B5EF4-FFF2-40B4-BE49-F238E27FC236}">
                    <a16:creationId xmlns:a16="http://schemas.microsoft.com/office/drawing/2014/main" id="{A4FB531E-68E0-D0C5-A47F-BCBA340DB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2995675" y="2467034"/>
                <a:ext cx="188656" cy="188656"/>
              </a:xfrm>
              <a:prstGeom prst="rect">
                <a:avLst/>
              </a:prstGeom>
            </p:spPr>
          </p:pic>
        </p:grpSp>
      </p:grpSp>
      <p:sp>
        <p:nvSpPr>
          <p:cNvPr id="756" name="Oval 755">
            <a:extLst>
              <a:ext uri="{FF2B5EF4-FFF2-40B4-BE49-F238E27FC236}">
                <a16:creationId xmlns:a16="http://schemas.microsoft.com/office/drawing/2014/main" id="{94B28D92-A531-43DA-8E41-EADF462B429F}"/>
              </a:ext>
            </a:extLst>
          </p:cNvPr>
          <p:cNvSpPr/>
          <p:nvPr/>
        </p:nvSpPr>
        <p:spPr>
          <a:xfrm>
            <a:off x="1533821" y="1887111"/>
            <a:ext cx="241200" cy="241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S</a:t>
            </a: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D704FCC2-F723-D113-E789-74FE2EC459F8}"/>
              </a:ext>
            </a:extLst>
          </p:cNvPr>
          <p:cNvSpPr/>
          <p:nvPr/>
        </p:nvSpPr>
        <p:spPr>
          <a:xfrm>
            <a:off x="3311610" y="1718037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91A2730C-DA58-08F7-DB3A-86318867377C}"/>
              </a:ext>
            </a:extLst>
          </p:cNvPr>
          <p:cNvSpPr/>
          <p:nvPr/>
        </p:nvSpPr>
        <p:spPr>
          <a:xfrm>
            <a:off x="3311610" y="1341350"/>
            <a:ext cx="241200" cy="241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S</a:t>
            </a:r>
          </a:p>
        </p:txBody>
      </p:sp>
      <p:sp>
        <p:nvSpPr>
          <p:cNvPr id="765" name="Google Shape;433;p12">
            <a:extLst>
              <a:ext uri="{FF2B5EF4-FFF2-40B4-BE49-F238E27FC236}">
                <a16:creationId xmlns:a16="http://schemas.microsoft.com/office/drawing/2014/main" id="{977BAC87-7B19-121B-2A5C-D40A26790C40}"/>
              </a:ext>
            </a:extLst>
          </p:cNvPr>
          <p:cNvSpPr txBox="1">
            <a:spLocks/>
          </p:cNvSpPr>
          <p:nvPr/>
        </p:nvSpPr>
        <p:spPr>
          <a:xfrm>
            <a:off x="407545" y="774674"/>
            <a:ext cx="58027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0" indent="0"/>
            <a:r>
              <a:rPr lang="en-US" dirty="0"/>
              <a:t>Integrating IP networks and hosts with SCION</a:t>
            </a:r>
          </a:p>
        </p:txBody>
      </p:sp>
      <p:sp>
        <p:nvSpPr>
          <p:cNvPr id="766" name="Google Shape;701;p14">
            <a:extLst>
              <a:ext uri="{FF2B5EF4-FFF2-40B4-BE49-F238E27FC236}">
                <a16:creationId xmlns:a16="http://schemas.microsoft.com/office/drawing/2014/main" id="{853D9769-410C-F9B9-377B-CC49DF029827}"/>
              </a:ext>
            </a:extLst>
          </p:cNvPr>
          <p:cNvSpPr txBox="1">
            <a:spLocks/>
          </p:cNvSpPr>
          <p:nvPr/>
        </p:nvSpPr>
        <p:spPr>
          <a:xfrm>
            <a:off x="390144" y="365125"/>
            <a:ext cx="5820156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Comfortaa Medium"/>
              <a:buNone/>
              <a:defRPr sz="28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  <a:buFont typeface="Comfortaa"/>
              <a:buNone/>
            </a:pPr>
            <a:r>
              <a:rPr lang="en-US" dirty="0">
                <a:sym typeface="Comfortaa"/>
              </a:rPr>
              <a:t>SCION IP GATEWAYS</a:t>
            </a:r>
          </a:p>
          <a:p>
            <a:pPr>
              <a:buSzPts val="2800"/>
              <a:buFont typeface="Comfortaa"/>
              <a:buNone/>
            </a:pPr>
            <a:endParaRPr lang="en-US" dirty="0"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570565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ba8031c80d_0_1"/>
          <p:cNvSpPr/>
          <p:nvPr/>
        </p:nvSpPr>
        <p:spPr>
          <a:xfrm>
            <a:off x="7010450" y="1427176"/>
            <a:ext cx="4876800" cy="4703700"/>
          </a:xfrm>
          <a:prstGeom prst="roundRect">
            <a:avLst>
              <a:gd name="adj" fmla="val 4315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92" name="Google Shape;892;g2ba8031c80d_0_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00" cy="35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latin typeface="Comfortaa Medium"/>
                <a:ea typeface="Comfortaa Medium"/>
                <a:cs typeface="Comfortaa Medium"/>
                <a:sym typeface="Comfortaa"/>
              </a:rPr>
              <a:t>SCION BENEFITS: FAST MULTI-PATH DISCOVERY &amp; FAILOVER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893" name="Google Shape;893;g2ba8031c80d_0_1"/>
          <p:cNvSpPr txBox="1">
            <a:spLocks noGrp="1"/>
          </p:cNvSpPr>
          <p:nvPr>
            <p:ph type="body" idx="1"/>
          </p:nvPr>
        </p:nvSpPr>
        <p:spPr>
          <a:xfrm>
            <a:off x="390144" y="1427176"/>
            <a:ext cx="6262904" cy="47037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BGP generally selects routes based on ‘lowest cost’ regardless of whether these are in practice the most optimal or they meet particular requirements.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With SCION, only Core </a:t>
            </a:r>
            <a:r>
              <a:rPr lang="en-US" sz="1800" dirty="0" err="1"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 initiate beacons. Leaf </a:t>
            </a:r>
            <a:r>
              <a:rPr lang="en-US" sz="1800" dirty="0" err="1"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 only receive and do not forward beacons.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Beaconing does not rely on iterative convergence nor forwarding table updates, allowing rapid path exploration within ISDs.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The control services discover path segments and assemble these into available paths.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Tests show path failover to be within 1-2 seconds.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•"/>
            </a:pPr>
            <a:r>
              <a:rPr lang="en-US" sz="1800" dirty="0">
                <a:latin typeface="Nunito Sans Light"/>
                <a:ea typeface="Nunito Sans Light"/>
                <a:cs typeface="Nunito Sans Light"/>
                <a:sym typeface="Nunito Sans Light"/>
              </a:rPr>
              <a:t>Applications can choose paths based on optimal characteristics or other parameters, and can also use multiple paths simultaneously.</a:t>
            </a:r>
            <a:endParaRPr sz="1800" dirty="0"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894" name="Google Shape;894;g2ba8031c80d_0_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895" name="Google Shape;895;g2ba8031c80d_0_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400" cy="36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Advantages over regular Internet</a:t>
            </a:r>
            <a:endParaRPr dirty="0"/>
          </a:p>
        </p:txBody>
      </p:sp>
      <p:pic>
        <p:nvPicPr>
          <p:cNvPr id="896" name="Google Shape;896;g2ba8031c80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8265" y="1701395"/>
            <a:ext cx="3901171" cy="41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35;p14">
            <a:extLst>
              <a:ext uri="{FF2B5EF4-FFF2-40B4-BE49-F238E27FC236}">
                <a16:creationId xmlns:a16="http://schemas.microsoft.com/office/drawing/2014/main" id="{9D02B602-FDDD-3232-333E-C8D95AF10A3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91C99-CF03-E6F4-3511-B0239C5F8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1D33DBAB-AB48-75E4-8A8B-5CE7520B0AFF}"/>
              </a:ext>
            </a:extLst>
          </p:cNvPr>
          <p:cNvGrpSpPr/>
          <p:nvPr/>
        </p:nvGrpSpPr>
        <p:grpSpPr>
          <a:xfrm>
            <a:off x="390144" y="1809751"/>
            <a:ext cx="5524499" cy="1631216"/>
            <a:chOff x="419101" y="1628455"/>
            <a:chExt cx="5524499" cy="163121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D42E56-B773-B6EE-DEB5-8139BD2F99CC}"/>
                </a:ext>
              </a:extLst>
            </p:cNvPr>
            <p:cNvSpPr txBox="1"/>
            <p:nvPr/>
          </p:nvSpPr>
          <p:spPr>
            <a:xfrm>
              <a:off x="614433" y="1628455"/>
              <a:ext cx="5329167" cy="163121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Swiss inter-banking network among </a:t>
              </a:r>
              <a:r>
                <a:rPr lang="en-US" sz="1800" b="1" dirty="0">
                  <a:solidFill>
                    <a:schemeClr val="accent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300+ finance institutions</a:t>
              </a: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, handling </a:t>
              </a:r>
              <a:r>
                <a:rPr lang="en-US" sz="1800" b="1" dirty="0">
                  <a:solidFill>
                    <a:schemeClr val="accent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~200 billion CHF/day </a:t>
              </a: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worth of transactions between banks and other critical real-time financial services</a:t>
              </a:r>
            </a:p>
            <a:p>
              <a:pPr>
                <a:spcBef>
                  <a:spcPts val="1200"/>
                </a:spcBef>
                <a:buClr>
                  <a:srgbClr val="008DB9"/>
                </a:buClr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Governed by the Swiss National Bank and SIX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A2C141-78FA-894E-5C17-4DBF0F423DF2}"/>
                </a:ext>
              </a:extLst>
            </p:cNvPr>
            <p:cNvSpPr/>
            <p:nvPr/>
          </p:nvSpPr>
          <p:spPr>
            <a:xfrm rot="2777079">
              <a:off x="419101" y="1730108"/>
              <a:ext cx="100965" cy="100965"/>
            </a:xfrm>
            <a:prstGeom prst="roundRect">
              <a:avLst>
                <a:gd name="adj" fmla="val 33715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  <a:effectLst>
              <a:outerShdw blurRad="330200" dist="1905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 sz="1600">
                <a:latin typeface="Nunito Sans Light" panose="00000400000000000000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7ECB152-BCB2-E477-DFA7-A3B330C5B7F6}"/>
              </a:ext>
            </a:extLst>
          </p:cNvPr>
          <p:cNvGrpSpPr/>
          <p:nvPr/>
        </p:nvGrpSpPr>
        <p:grpSpPr>
          <a:xfrm>
            <a:off x="390144" y="4299611"/>
            <a:ext cx="5355102" cy="1615489"/>
            <a:chOff x="411118" y="3599241"/>
            <a:chExt cx="5355102" cy="161548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E059CBE-DC7E-AD73-90D1-A3FAE497F7E3}"/>
                </a:ext>
              </a:extLst>
            </p:cNvPr>
            <p:cNvSpPr/>
            <p:nvPr/>
          </p:nvSpPr>
          <p:spPr>
            <a:xfrm>
              <a:off x="411118" y="3599241"/>
              <a:ext cx="3527615" cy="759448"/>
            </a:xfrm>
            <a:prstGeom prst="roundRect">
              <a:avLst>
                <a:gd name="adj" fmla="val 5173"/>
              </a:avLst>
            </a:prstGeom>
            <a:solidFill>
              <a:schemeClr val="bg1"/>
            </a:solidFill>
            <a:ln>
              <a:noFill/>
            </a:ln>
            <a:effectLst>
              <a:outerShdw blurRad="660400" dist="215900" dir="2700000" sx="95000" sy="95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C55E50B-2A7A-9D09-BC90-B6362DBDDB99}"/>
                </a:ext>
              </a:extLst>
            </p:cNvPr>
            <p:cNvSpPr/>
            <p:nvPr/>
          </p:nvSpPr>
          <p:spPr>
            <a:xfrm>
              <a:off x="4059062" y="3599241"/>
              <a:ext cx="1707158" cy="759448"/>
            </a:xfrm>
            <a:prstGeom prst="roundRect">
              <a:avLst>
                <a:gd name="adj" fmla="val 5173"/>
              </a:avLst>
            </a:prstGeom>
            <a:solidFill>
              <a:schemeClr val="bg1"/>
            </a:solidFill>
            <a:ln>
              <a:noFill/>
            </a:ln>
            <a:effectLst>
              <a:outerShdw blurRad="660400" dist="215900" dir="2700000" sx="95000" sy="95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FA64F6-CB3C-713B-2E3B-3C9D469EF87F}"/>
                </a:ext>
              </a:extLst>
            </p:cNvPr>
            <p:cNvSpPr txBox="1"/>
            <p:nvPr/>
          </p:nvSpPr>
          <p:spPr>
            <a:xfrm>
              <a:off x="905640" y="3717355"/>
              <a:ext cx="3012264" cy="58477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Enforceable governance with SCION’s trust concept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6BF6EE0-1FE3-6B65-2201-E413238D6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23443" y="3798281"/>
              <a:ext cx="361368" cy="36136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4BE813-7D2C-46BC-7860-2738A419F40F}"/>
                </a:ext>
              </a:extLst>
            </p:cNvPr>
            <p:cNvGrpSpPr/>
            <p:nvPr/>
          </p:nvGrpSpPr>
          <p:grpSpPr>
            <a:xfrm>
              <a:off x="4139272" y="3798281"/>
              <a:ext cx="1546738" cy="365350"/>
              <a:chOff x="2407981" y="3939389"/>
              <a:chExt cx="1546738" cy="36535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D2F27F-8946-7BC6-ADF3-903AD4336022}"/>
                  </a:ext>
                </a:extLst>
              </p:cNvPr>
              <p:cNvSpPr txBox="1"/>
              <p:nvPr/>
            </p:nvSpPr>
            <p:spPr>
              <a:xfrm>
                <a:off x="2790178" y="3966185"/>
                <a:ext cx="1164541" cy="338554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8DB9"/>
                  </a:buClr>
                </a:pPr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Nunito Sans Light" panose="00000400000000000000" pitchFamily="2" charset="0"/>
                    <a:ea typeface="Verdana" panose="020B0604030504040204" pitchFamily="34" charset="0"/>
                    <a:cs typeface="Prompt Light" panose="00000400000000000000" pitchFamily="2" charset="-34"/>
                  </a:rPr>
                  <a:t>Multi-ISP</a:t>
                </a: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74044894-EC44-F3FF-56B7-7BAFF148E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2407981" y="3939389"/>
                <a:ext cx="361368" cy="361368"/>
              </a:xfrm>
              <a:prstGeom prst="rect">
                <a:avLst/>
              </a:prstGeom>
            </p:spPr>
          </p:pic>
        </p:grp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30944D1-CC69-6B91-1FA0-1B90176A73B0}"/>
                </a:ext>
              </a:extLst>
            </p:cNvPr>
            <p:cNvSpPr/>
            <p:nvPr/>
          </p:nvSpPr>
          <p:spPr>
            <a:xfrm>
              <a:off x="2270720" y="4455282"/>
              <a:ext cx="3495500" cy="759448"/>
            </a:xfrm>
            <a:prstGeom prst="roundRect">
              <a:avLst>
                <a:gd name="adj" fmla="val 5173"/>
              </a:avLst>
            </a:prstGeom>
            <a:solidFill>
              <a:schemeClr val="bg1"/>
            </a:solidFill>
            <a:ln>
              <a:noFill/>
            </a:ln>
            <a:effectLst>
              <a:outerShdw blurRad="660400" dist="215900" dir="2700000" sx="95000" sy="95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42A78-15ED-5C5E-FAE3-46322FA809FD}"/>
                </a:ext>
              </a:extLst>
            </p:cNvPr>
            <p:cNvSpPr txBox="1"/>
            <p:nvPr/>
          </p:nvSpPr>
          <p:spPr>
            <a:xfrm>
              <a:off x="2733127" y="4573396"/>
              <a:ext cx="2952883" cy="58477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Performance-based routing &amp; fast failover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0F54A255-EAEB-B98F-C759-4BF862AAA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2350930" y="4654322"/>
              <a:ext cx="361368" cy="361368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423C693-A38F-B277-BE66-A4EDF573A816}"/>
                </a:ext>
              </a:extLst>
            </p:cNvPr>
            <p:cNvSpPr/>
            <p:nvPr/>
          </p:nvSpPr>
          <p:spPr>
            <a:xfrm>
              <a:off x="411118" y="4455282"/>
              <a:ext cx="1707158" cy="759448"/>
            </a:xfrm>
            <a:prstGeom prst="roundRect">
              <a:avLst>
                <a:gd name="adj" fmla="val 5173"/>
              </a:avLst>
            </a:prstGeom>
            <a:solidFill>
              <a:schemeClr val="bg1"/>
            </a:solidFill>
            <a:ln>
              <a:noFill/>
            </a:ln>
            <a:effectLst>
              <a:outerShdw blurRad="660400" dist="215900" dir="2700000" sx="95000" sy="95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E32765A-B219-B2AA-9919-20E5BFF3516B}"/>
                </a:ext>
              </a:extLst>
            </p:cNvPr>
            <p:cNvGrpSpPr/>
            <p:nvPr/>
          </p:nvGrpSpPr>
          <p:grpSpPr>
            <a:xfrm>
              <a:off x="492924" y="4636254"/>
              <a:ext cx="1625352" cy="397505"/>
              <a:chOff x="2409577" y="3921321"/>
              <a:chExt cx="1625352" cy="39750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03ABB1F-AC29-2CC8-8680-6ACEE39433A8}"/>
                  </a:ext>
                </a:extLst>
              </p:cNvPr>
              <p:cNvSpPr txBox="1"/>
              <p:nvPr/>
            </p:nvSpPr>
            <p:spPr>
              <a:xfrm>
                <a:off x="2790178" y="3966185"/>
                <a:ext cx="1244751" cy="338554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8DB9"/>
                  </a:buClr>
                </a:pPr>
                <a:r>
                  <a:rPr 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Nunito Sans Light" panose="00000400000000000000" pitchFamily="2" charset="0"/>
                    <a:ea typeface="Verdana" panose="020B0604030504040204" pitchFamily="34" charset="0"/>
                    <a:cs typeface="Prompt Light" panose="00000400000000000000" pitchFamily="2" charset="-34"/>
                  </a:rPr>
                  <a:t>Geofencing</a:t>
                </a:r>
              </a:p>
            </p:txBody>
          </p:sp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EFCDDD97-1B25-801D-56CF-DE6E55E85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2409577" y="3921321"/>
                <a:ext cx="397505" cy="397505"/>
              </a:xfrm>
              <a:prstGeom prst="rect">
                <a:avLst/>
              </a:prstGeom>
            </p:spPr>
          </p:pic>
        </p:grpSp>
      </p:grp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03B02E90-5A7A-656D-7A1A-D4BCEE02EFFA}"/>
              </a:ext>
            </a:extLst>
          </p:cNvPr>
          <p:cNvSpPr/>
          <p:nvPr/>
        </p:nvSpPr>
        <p:spPr>
          <a:xfrm flipH="1">
            <a:off x="6736329" y="1455781"/>
            <a:ext cx="4375382" cy="4375382"/>
          </a:xfrm>
          <a:prstGeom prst="flowChartConnector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919C899D-77D7-2697-E1CA-3EDB35B12E2C}"/>
              </a:ext>
            </a:extLst>
          </p:cNvPr>
          <p:cNvSpPr/>
          <p:nvPr/>
        </p:nvSpPr>
        <p:spPr>
          <a:xfrm flipH="1">
            <a:off x="6547625" y="1267078"/>
            <a:ext cx="4752789" cy="4752790"/>
          </a:xfrm>
          <a:prstGeom prst="arc">
            <a:avLst>
              <a:gd name="adj1" fmla="val 12903077"/>
              <a:gd name="adj2" fmla="val 618915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3B70AC9-2C25-8001-225E-8EE7EB5F055B}"/>
              </a:ext>
            </a:extLst>
          </p:cNvPr>
          <p:cNvSpPr/>
          <p:nvPr/>
        </p:nvSpPr>
        <p:spPr>
          <a:xfrm flipH="1">
            <a:off x="6435240" y="1809751"/>
            <a:ext cx="4977558" cy="3667446"/>
          </a:xfrm>
          <a:prstGeom prst="roundRect">
            <a:avLst>
              <a:gd name="adj" fmla="val 2542"/>
            </a:avLst>
          </a:prstGeom>
          <a:solidFill>
            <a:schemeClr val="bg1"/>
          </a:solidFill>
          <a:ln w="3175">
            <a:noFill/>
          </a:ln>
          <a:effectLst>
            <a:outerShdw blurRad="850900" dist="2413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51731042-C016-8F71-5178-63C066D0B093}"/>
              </a:ext>
            </a:extLst>
          </p:cNvPr>
          <p:cNvSpPr/>
          <p:nvPr/>
        </p:nvSpPr>
        <p:spPr>
          <a:xfrm flipH="1">
            <a:off x="9151395" y="5616908"/>
            <a:ext cx="556523" cy="556522"/>
          </a:xfrm>
          <a:prstGeom prst="flowChartConnector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6B1F9DA-2CB7-1C72-D961-F1BA650B5CD4}"/>
              </a:ext>
            </a:extLst>
          </p:cNvPr>
          <p:cNvGrpSpPr/>
          <p:nvPr/>
        </p:nvGrpSpPr>
        <p:grpSpPr>
          <a:xfrm>
            <a:off x="6607750" y="2016707"/>
            <a:ext cx="3339871" cy="2433540"/>
            <a:chOff x="7302895" y="259821"/>
            <a:chExt cx="4338873" cy="3161446"/>
          </a:xfrm>
        </p:grpSpPr>
        <p:pic>
          <p:nvPicPr>
            <p:cNvPr id="172" name="Google Shape;622;p44" descr="Picture 2">
              <a:extLst>
                <a:ext uri="{FF2B5EF4-FFF2-40B4-BE49-F238E27FC236}">
                  <a16:creationId xmlns:a16="http://schemas.microsoft.com/office/drawing/2014/main" id="{9381A2C1-CBA0-250F-8A66-7A67C83E881C}"/>
                </a:ext>
              </a:extLst>
            </p:cNvPr>
            <p:cNvPicPr preferRelativeResize="0"/>
            <p:nvPr/>
          </p:nvPicPr>
          <p:blipFill rotWithShape="1">
            <a:blip r:embed="rId11"/>
            <a:srcRect r="37349"/>
            <a:stretch/>
          </p:blipFill>
          <p:spPr>
            <a:xfrm>
              <a:off x="7302895" y="259821"/>
              <a:ext cx="4338873" cy="3161446"/>
            </a:xfrm>
            <a:prstGeom prst="rect">
              <a:avLst/>
            </a:prstGeom>
          </p:spPr>
        </p:pic>
        <p:pic>
          <p:nvPicPr>
            <p:cNvPr id="173" name="Google Shape;624;p44" descr="Picture 2">
              <a:extLst>
                <a:ext uri="{FF2B5EF4-FFF2-40B4-BE49-F238E27FC236}">
                  <a16:creationId xmlns:a16="http://schemas.microsoft.com/office/drawing/2014/main" id="{1F5B730F-AD24-09C6-DA99-61832EA8BCD9}"/>
                </a:ext>
              </a:extLst>
            </p:cNvPr>
            <p:cNvPicPr preferRelativeResize="0"/>
            <p:nvPr/>
          </p:nvPicPr>
          <p:blipFill rotWithShape="1">
            <a:blip r:embed="rId12"/>
            <a:srcRect l="18000" t="32823" r="16895" b="33228"/>
            <a:stretch/>
          </p:blipFill>
          <p:spPr>
            <a:xfrm>
              <a:off x="7836996" y="1984567"/>
              <a:ext cx="812362" cy="245814"/>
            </a:xfrm>
            <a:prstGeom prst="rect">
              <a:avLst/>
            </a:prstGeom>
          </p:spPr>
        </p:pic>
        <p:pic>
          <p:nvPicPr>
            <p:cNvPr id="174" name="Google Shape;625;p44" descr="Picture 7">
              <a:extLst>
                <a:ext uri="{FF2B5EF4-FFF2-40B4-BE49-F238E27FC236}">
                  <a16:creationId xmlns:a16="http://schemas.microsoft.com/office/drawing/2014/main" id="{284E3BA6-5D84-CE9C-92B7-23268154FDD3}"/>
                </a:ext>
              </a:extLst>
            </p:cNvPr>
            <p:cNvPicPr preferRelativeResize="0"/>
            <p:nvPr/>
          </p:nvPicPr>
          <p:blipFill rotWithShape="1">
            <a:blip r:embed="rId13"/>
            <a:srcRect/>
            <a:stretch/>
          </p:blipFill>
          <p:spPr>
            <a:xfrm>
              <a:off x="10271462" y="1582271"/>
              <a:ext cx="749647" cy="190766"/>
            </a:xfrm>
            <a:prstGeom prst="rect">
              <a:avLst/>
            </a:prstGeom>
          </p:spPr>
        </p:pic>
        <p:pic>
          <p:nvPicPr>
            <p:cNvPr id="175" name="Google Shape;626;p44" descr="Picture 4">
              <a:extLst>
                <a:ext uri="{FF2B5EF4-FFF2-40B4-BE49-F238E27FC236}">
                  <a16:creationId xmlns:a16="http://schemas.microsoft.com/office/drawing/2014/main" id="{FDDC2C0C-E17B-1A51-9173-D03099EB89C4}"/>
                </a:ext>
              </a:extLst>
            </p:cNvPr>
            <p:cNvPicPr preferRelativeResize="0"/>
            <p:nvPr/>
          </p:nvPicPr>
          <p:blipFill rotWithShape="1">
            <a:blip r:embed="rId14"/>
            <a:srcRect/>
            <a:stretch/>
          </p:blipFill>
          <p:spPr>
            <a:xfrm>
              <a:off x="9295985" y="2169668"/>
              <a:ext cx="328353" cy="340251"/>
            </a:xfrm>
            <a:prstGeom prst="rect">
              <a:avLst/>
            </a:prstGeom>
          </p:spPr>
        </p:pic>
        <p:pic>
          <p:nvPicPr>
            <p:cNvPr id="176" name="Google Shape;627;p44">
              <a:extLst>
                <a:ext uri="{FF2B5EF4-FFF2-40B4-BE49-F238E27FC236}">
                  <a16:creationId xmlns:a16="http://schemas.microsoft.com/office/drawing/2014/main" id="{F8411C45-2B4E-5F8D-8A8D-5A0E7F7D545F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053566" y="1199482"/>
              <a:ext cx="685800" cy="180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628;p44">
              <a:extLst>
                <a:ext uri="{FF2B5EF4-FFF2-40B4-BE49-F238E27FC236}">
                  <a16:creationId xmlns:a16="http://schemas.microsoft.com/office/drawing/2014/main" id="{0C1F6002-F921-019A-3C21-D00C241CA9A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365657" y="1617423"/>
              <a:ext cx="685800" cy="1343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629;p44" descr="Picture 2">
            <a:extLst>
              <a:ext uri="{FF2B5EF4-FFF2-40B4-BE49-F238E27FC236}">
                <a16:creationId xmlns:a16="http://schemas.microsoft.com/office/drawing/2014/main" id="{11C5BAC5-851C-1621-D1B6-F8E701657F37}"/>
              </a:ext>
            </a:extLst>
          </p:cNvPr>
          <p:cNvPicPr preferRelativeResize="0"/>
          <p:nvPr/>
        </p:nvPicPr>
        <p:blipFill rotWithShape="1">
          <a:blip r:embed="rId11"/>
          <a:srcRect l="63962" t="890" r="1099" b="44445"/>
          <a:stretch/>
        </p:blipFill>
        <p:spPr>
          <a:xfrm>
            <a:off x="9267043" y="3893468"/>
            <a:ext cx="1957053" cy="139776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23DD58B-0A0D-175A-8EA0-C9BF8375955E}"/>
              </a:ext>
            </a:extLst>
          </p:cNvPr>
          <p:cNvGrpSpPr/>
          <p:nvPr/>
        </p:nvGrpSpPr>
        <p:grpSpPr>
          <a:xfrm>
            <a:off x="390144" y="3781119"/>
            <a:ext cx="5225976" cy="392611"/>
            <a:chOff x="440448" y="2635699"/>
            <a:chExt cx="5225976" cy="3926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F0C010-A67C-73FB-BA22-9ED15198AE6A}"/>
                </a:ext>
              </a:extLst>
            </p:cNvPr>
            <p:cNvSpPr txBox="1"/>
            <p:nvPr/>
          </p:nvSpPr>
          <p:spPr>
            <a:xfrm>
              <a:off x="898861" y="2720533"/>
              <a:ext cx="4767563" cy="30777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fortaa Medium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REASONS FOR USING SCION: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D771245-765D-7E98-05D5-CB80983D09AA}"/>
                </a:ext>
              </a:extLst>
            </p:cNvPr>
            <p:cNvGrpSpPr/>
            <p:nvPr/>
          </p:nvGrpSpPr>
          <p:grpSpPr>
            <a:xfrm>
              <a:off x="440448" y="2635699"/>
              <a:ext cx="386126" cy="386124"/>
              <a:chOff x="1895628" y="3226926"/>
              <a:chExt cx="282230" cy="28222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785A21C-56D3-66A5-0199-584D3C8CE39F}"/>
                  </a:ext>
                </a:extLst>
              </p:cNvPr>
              <p:cNvGrpSpPr/>
              <p:nvPr/>
            </p:nvGrpSpPr>
            <p:grpSpPr>
              <a:xfrm>
                <a:off x="1895628" y="3226926"/>
                <a:ext cx="282230" cy="282228"/>
                <a:chOff x="1895628" y="3226926"/>
                <a:chExt cx="282230" cy="282228"/>
              </a:xfrm>
            </p:grpSpPr>
            <p:sp>
              <p:nvSpPr>
                <p:cNvPr id="30" name="Rectangle: Rounded Corners 23">
                  <a:extLst>
                    <a:ext uri="{FF2B5EF4-FFF2-40B4-BE49-F238E27FC236}">
                      <a16:creationId xmlns:a16="http://schemas.microsoft.com/office/drawing/2014/main" id="{C6EF45F8-7096-51ED-FA0B-6A6B0EEAAF92}"/>
                    </a:ext>
                  </a:extLst>
                </p:cNvPr>
                <p:cNvSpPr/>
                <p:nvPr/>
              </p:nvSpPr>
              <p:spPr>
                <a:xfrm>
                  <a:off x="1895628" y="3226926"/>
                  <a:ext cx="282230" cy="282228"/>
                </a:xfrm>
                <a:prstGeom prst="roundRect">
                  <a:avLst>
                    <a:gd name="adj" fmla="val 13826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dist="114300" dir="2700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38" name="Rectangle: Rounded Corners 24">
                  <a:extLst>
                    <a:ext uri="{FF2B5EF4-FFF2-40B4-BE49-F238E27FC236}">
                      <a16:creationId xmlns:a16="http://schemas.microsoft.com/office/drawing/2014/main" id="{930B847E-1632-713A-DAE8-AC7CF2242508}"/>
                    </a:ext>
                  </a:extLst>
                </p:cNvPr>
                <p:cNvSpPr/>
                <p:nvPr/>
              </p:nvSpPr>
              <p:spPr>
                <a:xfrm>
                  <a:off x="1919574" y="3250872"/>
                  <a:ext cx="234338" cy="234337"/>
                </a:xfrm>
                <a:prstGeom prst="roundRect">
                  <a:avLst>
                    <a:gd name="adj" fmla="val 13826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B4ACAC5E-F5FE-B2EE-BCE2-3528CBB1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/>
            </p:blipFill>
            <p:spPr>
              <a:xfrm>
                <a:off x="1956806" y="3288104"/>
                <a:ext cx="159874" cy="159874"/>
              </a:xfrm>
              <a:prstGeom prst="rect">
                <a:avLst/>
              </a:prstGeom>
            </p:spPr>
          </p:pic>
        </p:grpSp>
      </p:grpSp>
      <p:sp>
        <p:nvSpPr>
          <p:cNvPr id="43" name="Google Shape;431;p12">
            <a:extLst>
              <a:ext uri="{FF2B5EF4-FFF2-40B4-BE49-F238E27FC236}">
                <a16:creationId xmlns:a16="http://schemas.microsoft.com/office/drawing/2014/main" id="{61CC0F54-300D-DFBC-617A-9A11C0F654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REAL-WORLD DEPLOYMENT:</a:t>
            </a:r>
            <a:b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</a:b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SECURE SWISS FINANCE NETWORK (SSFN)</a:t>
            </a:r>
            <a:endParaRPr dirty="0"/>
          </a:p>
        </p:txBody>
      </p:sp>
      <p:sp>
        <p:nvSpPr>
          <p:cNvPr id="45" name="Google Shape;735;p14">
            <a:extLst>
              <a:ext uri="{FF2B5EF4-FFF2-40B4-BE49-F238E27FC236}">
                <a16:creationId xmlns:a16="http://schemas.microsoft.com/office/drawing/2014/main" id="{D418128C-8462-B489-17ED-0C89824E63B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3498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105">
            <a:extLst>
              <a:ext uri="{FF2B5EF4-FFF2-40B4-BE49-F238E27FC236}">
                <a16:creationId xmlns:a16="http://schemas.microsoft.com/office/drawing/2014/main" id="{069D4367-FC00-A251-A81A-A2975A1E1C3B}"/>
              </a:ext>
            </a:extLst>
          </p:cNvPr>
          <p:cNvSpPr/>
          <p:nvPr/>
        </p:nvSpPr>
        <p:spPr>
          <a:xfrm>
            <a:off x="6164113" y="1656079"/>
            <a:ext cx="2732435" cy="4338321"/>
          </a:xfrm>
          <a:prstGeom prst="roundRect">
            <a:avLst>
              <a:gd name="adj" fmla="val 2542"/>
            </a:avLst>
          </a:prstGeom>
          <a:solidFill>
            <a:schemeClr val="bg1"/>
          </a:solidFill>
          <a:ln w="3175">
            <a:noFill/>
          </a:ln>
          <a:effectLst>
            <a:outerShdw blurRad="850900" dist="2413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EFBE0-D926-D184-0BA3-3A7F7085FE7B}"/>
              </a:ext>
            </a:extLst>
          </p:cNvPr>
          <p:cNvSpPr txBox="1"/>
          <p:nvPr/>
        </p:nvSpPr>
        <p:spPr>
          <a:xfrm>
            <a:off x="426789" y="296996"/>
            <a:ext cx="11338422" cy="115416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3200" dirty="0">
                <a:solidFill>
                  <a:schemeClr val="bg1"/>
                </a:solidFill>
                <a:latin typeface="Comfortaa Medium" panose="00000500000000000000" pitchFamily="2" charset="0"/>
                <a:ea typeface="Verdana" panose="020B0604030504040204" pitchFamily="34" charset="0"/>
                <a:cs typeface="Prompt Black" panose="00000A00000000000000" pitchFamily="2" charset="-34"/>
              </a:rPr>
              <a:t>REAL-WORLD DEPLOYMENT:</a:t>
            </a:r>
          </a:p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3200" dirty="0">
                <a:solidFill>
                  <a:schemeClr val="bg1"/>
                </a:solidFill>
                <a:latin typeface="Comfortaa Medium" panose="00000500000000000000" pitchFamily="2" charset="0"/>
                <a:ea typeface="Verdana" panose="020B0604030504040204" pitchFamily="34" charset="0"/>
                <a:cs typeface="Prompt Black" panose="00000A00000000000000" pitchFamily="2" charset="-34"/>
              </a:rPr>
              <a:t>FINANCE, HEALTHCARE, POWER &amp; EDUCATION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E860881-C4CB-4A6B-E4C4-4C15BA925769}"/>
              </a:ext>
            </a:extLst>
          </p:cNvPr>
          <p:cNvGrpSpPr/>
          <p:nvPr/>
        </p:nvGrpSpPr>
        <p:grpSpPr>
          <a:xfrm>
            <a:off x="426789" y="1656079"/>
            <a:ext cx="2732435" cy="4338321"/>
            <a:chOff x="426789" y="1656079"/>
            <a:chExt cx="2732435" cy="433832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3BD8384-9EEE-5C1B-5C0C-6F541D3CBA1F}"/>
                </a:ext>
              </a:extLst>
            </p:cNvPr>
            <p:cNvSpPr/>
            <p:nvPr/>
          </p:nvSpPr>
          <p:spPr>
            <a:xfrm>
              <a:off x="426789" y="1656079"/>
              <a:ext cx="2732435" cy="4338321"/>
            </a:xfrm>
            <a:prstGeom prst="roundRect">
              <a:avLst>
                <a:gd name="adj" fmla="val 2542"/>
              </a:avLst>
            </a:prstGeom>
            <a:solidFill>
              <a:schemeClr val="bg1"/>
            </a:solidFill>
            <a:ln w="3175">
              <a:noFill/>
            </a:ln>
            <a:effectLst>
              <a:outerShdw blurRad="850900" dist="2413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BFF6E6-05F6-1BB8-2862-D83BB765249A}"/>
                </a:ext>
              </a:extLst>
            </p:cNvPr>
            <p:cNvSpPr/>
            <p:nvPr/>
          </p:nvSpPr>
          <p:spPr>
            <a:xfrm>
              <a:off x="587787" y="1758844"/>
              <a:ext cx="2429936" cy="683852"/>
            </a:xfrm>
            <a:prstGeom prst="roundRect">
              <a:avLst>
                <a:gd name="adj" fmla="val 733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054100" dist="508000" dir="2700000" sx="95000" sy="95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Century Gothic" panose="020B050202020202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7A85F50-F449-ABEA-C55B-E1D6204B02CC}"/>
                </a:ext>
              </a:extLst>
            </p:cNvPr>
            <p:cNvSpPr/>
            <p:nvPr/>
          </p:nvSpPr>
          <p:spPr>
            <a:xfrm>
              <a:off x="2626738" y="1758318"/>
              <a:ext cx="390985" cy="411788"/>
            </a:xfrm>
            <a:custGeom>
              <a:avLst/>
              <a:gdLst>
                <a:gd name="connsiteX0" fmla="*/ 0 w 429484"/>
                <a:gd name="connsiteY0" fmla="*/ 0 h 435527"/>
                <a:gd name="connsiteX1" fmla="*/ 429484 w 429484"/>
                <a:gd name="connsiteY1" fmla="*/ 0 h 435527"/>
                <a:gd name="connsiteX2" fmla="*/ 429484 w 429484"/>
                <a:gd name="connsiteY2" fmla="*/ 435527 h 435527"/>
                <a:gd name="connsiteX3" fmla="*/ 363377 w 429484"/>
                <a:gd name="connsiteY3" fmla="*/ 428862 h 435527"/>
                <a:gd name="connsiteX4" fmla="*/ 5460 w 429484"/>
                <a:gd name="connsiteY4" fmla="*/ 61883 h 4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484" h="435527">
                  <a:moveTo>
                    <a:pt x="0" y="0"/>
                  </a:moveTo>
                  <a:lnTo>
                    <a:pt x="429484" y="0"/>
                  </a:lnTo>
                  <a:lnTo>
                    <a:pt x="429484" y="435527"/>
                  </a:lnTo>
                  <a:lnTo>
                    <a:pt x="363377" y="428862"/>
                  </a:lnTo>
                  <a:cubicBezTo>
                    <a:pt x="181081" y="391559"/>
                    <a:pt x="38306" y="245763"/>
                    <a:pt x="5460" y="61883"/>
                  </a:cubicBez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PK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E2DBCA-A3FD-2D90-95F2-2CC4B6D958DC}"/>
                </a:ext>
              </a:extLst>
            </p:cNvPr>
            <p:cNvSpPr txBox="1"/>
            <p:nvPr/>
          </p:nvSpPr>
          <p:spPr>
            <a:xfrm>
              <a:off x="570077" y="2566109"/>
              <a:ext cx="2507763" cy="138499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The Secure EFTPOS Network (SEPN) leverages SCION technology to deliver unmatched resilience, security, and flexibility in cashless payments.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B93C7F-EDFB-7341-893D-071FE21633D6}"/>
                </a:ext>
              </a:extLst>
            </p:cNvPr>
            <p:cNvGrpSpPr/>
            <p:nvPr/>
          </p:nvGrpSpPr>
          <p:grpSpPr>
            <a:xfrm>
              <a:off x="755896" y="1906215"/>
              <a:ext cx="1611384" cy="389111"/>
              <a:chOff x="755896" y="1898818"/>
              <a:chExt cx="1611384" cy="38911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EB14F8-4AF2-117C-CE90-63CEBA6E2A35}"/>
                  </a:ext>
                </a:extLst>
              </p:cNvPr>
              <p:cNvSpPr txBox="1"/>
              <p:nvPr/>
            </p:nvSpPr>
            <p:spPr>
              <a:xfrm>
                <a:off x="1241989" y="1954874"/>
                <a:ext cx="1125291" cy="27699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8DB9"/>
                  </a:buClr>
                </a:pPr>
                <a:r>
                  <a:rPr lang="en-US" sz="1200" dirty="0">
                    <a:solidFill>
                      <a:schemeClr val="bg1"/>
                    </a:solidFill>
                    <a:latin typeface="Comfortaa Medium" charset="0"/>
                    <a:ea typeface="Verdana" panose="020B0604030504040204" pitchFamily="34" charset="0"/>
                    <a:cs typeface="Archivo" pitchFamily="2" charset="0"/>
                  </a:rPr>
                  <a:t>PAYMENTS</a:t>
                </a:r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F1713AD-CCFD-38A3-3109-48E4AD22B70F}"/>
                  </a:ext>
                </a:extLst>
              </p:cNvPr>
              <p:cNvGrpSpPr/>
              <p:nvPr/>
            </p:nvGrpSpPr>
            <p:grpSpPr>
              <a:xfrm>
                <a:off x="755896" y="1898818"/>
                <a:ext cx="390985" cy="389111"/>
                <a:chOff x="755896" y="1887986"/>
                <a:chExt cx="360560" cy="358832"/>
              </a:xfrm>
            </p:grpSpPr>
            <p:sp>
              <p:nvSpPr>
                <p:cNvPr id="7" name="Rectangle: Rounded Corners 23">
                  <a:extLst>
                    <a:ext uri="{FF2B5EF4-FFF2-40B4-BE49-F238E27FC236}">
                      <a16:creationId xmlns:a16="http://schemas.microsoft.com/office/drawing/2014/main" id="{4B6935FD-7A60-AB57-3010-7ED7B756C642}"/>
                    </a:ext>
                  </a:extLst>
                </p:cNvPr>
                <p:cNvSpPr/>
                <p:nvPr/>
              </p:nvSpPr>
              <p:spPr>
                <a:xfrm>
                  <a:off x="755896" y="1887986"/>
                  <a:ext cx="360560" cy="358832"/>
                </a:xfrm>
                <a:prstGeom prst="roundRect">
                  <a:avLst>
                    <a:gd name="adj" fmla="val 13826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dist="114300" dir="2700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8" name="Rectangle: Rounded Corners 24">
                  <a:extLst>
                    <a:ext uri="{FF2B5EF4-FFF2-40B4-BE49-F238E27FC236}">
                      <a16:creationId xmlns:a16="http://schemas.microsoft.com/office/drawing/2014/main" id="{6CA4DFE9-2F2B-95E5-CBF1-4AC6B455416F}"/>
                    </a:ext>
                  </a:extLst>
                </p:cNvPr>
                <p:cNvSpPr/>
                <p:nvPr/>
              </p:nvSpPr>
              <p:spPr>
                <a:xfrm>
                  <a:off x="786489" y="1918431"/>
                  <a:ext cx="299377" cy="297943"/>
                </a:xfrm>
                <a:prstGeom prst="roundRect">
                  <a:avLst>
                    <a:gd name="adj" fmla="val 13826"/>
                  </a:avLst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DDDEF8FB-6B5E-D032-60CD-D82D5B4217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843601" y="1975009"/>
                  <a:ext cx="185151" cy="18478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8EC7C3B-2EE7-D48A-F6C9-4E9881D991CC}"/>
              </a:ext>
            </a:extLst>
          </p:cNvPr>
          <p:cNvSpPr/>
          <p:nvPr/>
        </p:nvSpPr>
        <p:spPr>
          <a:xfrm>
            <a:off x="3295451" y="1656079"/>
            <a:ext cx="2732435" cy="4338321"/>
          </a:xfrm>
          <a:prstGeom prst="roundRect">
            <a:avLst>
              <a:gd name="adj" fmla="val 2542"/>
            </a:avLst>
          </a:prstGeom>
          <a:solidFill>
            <a:schemeClr val="bg1"/>
          </a:solidFill>
          <a:ln w="3175">
            <a:noFill/>
          </a:ln>
          <a:effectLst>
            <a:outerShdw blurRad="850900" dist="2413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B73BB8A-4BE6-66A8-3531-BA36E601955E}"/>
              </a:ext>
            </a:extLst>
          </p:cNvPr>
          <p:cNvSpPr/>
          <p:nvPr/>
        </p:nvSpPr>
        <p:spPr>
          <a:xfrm>
            <a:off x="3456449" y="1758844"/>
            <a:ext cx="2429936" cy="683852"/>
          </a:xfrm>
          <a:prstGeom prst="roundRect">
            <a:avLst>
              <a:gd name="adj" fmla="val 7337"/>
            </a:avLst>
          </a:prstGeom>
          <a:solidFill>
            <a:schemeClr val="accent1"/>
          </a:solidFill>
          <a:ln>
            <a:noFill/>
          </a:ln>
          <a:effectLst>
            <a:outerShdw blurRad="1054100" dist="508000" dir="2700000" sx="95000" sy="9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6A326EB-8741-A99A-AD1B-2766212240CF}"/>
              </a:ext>
            </a:extLst>
          </p:cNvPr>
          <p:cNvSpPr/>
          <p:nvPr/>
        </p:nvSpPr>
        <p:spPr>
          <a:xfrm>
            <a:off x="5495400" y="1758318"/>
            <a:ext cx="390985" cy="411788"/>
          </a:xfrm>
          <a:custGeom>
            <a:avLst/>
            <a:gdLst>
              <a:gd name="connsiteX0" fmla="*/ 0 w 429484"/>
              <a:gd name="connsiteY0" fmla="*/ 0 h 435527"/>
              <a:gd name="connsiteX1" fmla="*/ 429484 w 429484"/>
              <a:gd name="connsiteY1" fmla="*/ 0 h 435527"/>
              <a:gd name="connsiteX2" fmla="*/ 429484 w 429484"/>
              <a:gd name="connsiteY2" fmla="*/ 435527 h 435527"/>
              <a:gd name="connsiteX3" fmla="*/ 363377 w 429484"/>
              <a:gd name="connsiteY3" fmla="*/ 428862 h 435527"/>
              <a:gd name="connsiteX4" fmla="*/ 5460 w 429484"/>
              <a:gd name="connsiteY4" fmla="*/ 61883 h 43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4" h="435527">
                <a:moveTo>
                  <a:pt x="0" y="0"/>
                </a:moveTo>
                <a:lnTo>
                  <a:pt x="429484" y="0"/>
                </a:lnTo>
                <a:lnTo>
                  <a:pt x="429484" y="435527"/>
                </a:lnTo>
                <a:lnTo>
                  <a:pt x="363377" y="428862"/>
                </a:lnTo>
                <a:cubicBezTo>
                  <a:pt x="181081" y="391559"/>
                  <a:pt x="38306" y="245763"/>
                  <a:pt x="5460" y="6188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K"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67E9A59-D3D2-EAE9-4B7C-1A595F5A625D}"/>
              </a:ext>
            </a:extLst>
          </p:cNvPr>
          <p:cNvSpPr txBox="1"/>
          <p:nvPr/>
        </p:nvSpPr>
        <p:spPr>
          <a:xfrm>
            <a:off x="3438739" y="2566109"/>
            <a:ext cx="2507763" cy="7386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HIN adopts SCION to interconnect Swiss hospitals and thousands of doctors.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B47D3AB-94B8-E1F7-F8AF-DB84649D8261}"/>
              </a:ext>
            </a:extLst>
          </p:cNvPr>
          <p:cNvSpPr txBox="1"/>
          <p:nvPr/>
        </p:nvSpPr>
        <p:spPr>
          <a:xfrm>
            <a:off x="4110651" y="1962271"/>
            <a:ext cx="1323102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200" dirty="0">
                <a:solidFill>
                  <a:schemeClr val="bg1"/>
                </a:solidFill>
                <a:latin typeface="Comfortaa Medium" charset="0"/>
                <a:ea typeface="Verdana" panose="020B0604030504040204" pitchFamily="34" charset="0"/>
                <a:cs typeface="Archivo" pitchFamily="2" charset="0"/>
              </a:rPr>
              <a:t>HEALTHCARE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27FC152-BB70-A73B-B42D-8CC95FAF20D3}"/>
              </a:ext>
            </a:extLst>
          </p:cNvPr>
          <p:cNvGrpSpPr/>
          <p:nvPr/>
        </p:nvGrpSpPr>
        <p:grpSpPr>
          <a:xfrm>
            <a:off x="3624558" y="1906215"/>
            <a:ext cx="390985" cy="389111"/>
            <a:chOff x="755896" y="1887986"/>
            <a:chExt cx="360560" cy="358832"/>
          </a:xfrm>
        </p:grpSpPr>
        <p:sp>
          <p:nvSpPr>
            <p:cNvPr id="91" name="Rectangle: Rounded Corners 23">
              <a:extLst>
                <a:ext uri="{FF2B5EF4-FFF2-40B4-BE49-F238E27FC236}">
                  <a16:creationId xmlns:a16="http://schemas.microsoft.com/office/drawing/2014/main" id="{5779FCDE-51AA-9670-038D-E9CEA93E335B}"/>
                </a:ext>
              </a:extLst>
            </p:cNvPr>
            <p:cNvSpPr/>
            <p:nvPr/>
          </p:nvSpPr>
          <p:spPr>
            <a:xfrm>
              <a:off x="755896" y="1887986"/>
              <a:ext cx="360560" cy="358832"/>
            </a:xfrm>
            <a:prstGeom prst="roundRect">
              <a:avLst>
                <a:gd name="adj" fmla="val 13826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14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2" name="Rectangle: Rounded Corners 24">
              <a:extLst>
                <a:ext uri="{FF2B5EF4-FFF2-40B4-BE49-F238E27FC236}">
                  <a16:creationId xmlns:a16="http://schemas.microsoft.com/office/drawing/2014/main" id="{BD9F8749-0BDC-D21B-4884-8C308B438B4A}"/>
                </a:ext>
              </a:extLst>
            </p:cNvPr>
            <p:cNvSpPr/>
            <p:nvPr/>
          </p:nvSpPr>
          <p:spPr>
            <a:xfrm>
              <a:off x="786489" y="1918431"/>
              <a:ext cx="299377" cy="297943"/>
            </a:xfrm>
            <a:prstGeom prst="roundRect">
              <a:avLst>
                <a:gd name="adj" fmla="val 13826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E5C09CF6-A5B2-0F38-C2AE-AB69CFCBC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43782" y="1975009"/>
              <a:ext cx="184789" cy="184789"/>
            </a:xfrm>
            <a:prstGeom prst="rect">
              <a:avLst/>
            </a:prstGeom>
          </p:spPr>
        </p:pic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426D13E-94B7-6B63-6543-FC8B68692B61}"/>
              </a:ext>
            </a:extLst>
          </p:cNvPr>
          <p:cNvSpPr/>
          <p:nvPr/>
        </p:nvSpPr>
        <p:spPr>
          <a:xfrm>
            <a:off x="6314153" y="1758844"/>
            <a:ext cx="2429936" cy="683852"/>
          </a:xfrm>
          <a:prstGeom prst="roundRect">
            <a:avLst>
              <a:gd name="adj" fmla="val 7337"/>
            </a:avLst>
          </a:prstGeom>
          <a:solidFill>
            <a:schemeClr val="accent1"/>
          </a:solidFill>
          <a:ln>
            <a:noFill/>
          </a:ln>
          <a:effectLst>
            <a:outerShdw blurRad="1054100" dist="508000" dir="2700000" sx="95000" sy="9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7D26974-C41D-6E47-A266-9895F47E7716}"/>
              </a:ext>
            </a:extLst>
          </p:cNvPr>
          <p:cNvSpPr/>
          <p:nvPr/>
        </p:nvSpPr>
        <p:spPr>
          <a:xfrm>
            <a:off x="8364062" y="1758318"/>
            <a:ext cx="390985" cy="411788"/>
          </a:xfrm>
          <a:custGeom>
            <a:avLst/>
            <a:gdLst>
              <a:gd name="connsiteX0" fmla="*/ 0 w 429484"/>
              <a:gd name="connsiteY0" fmla="*/ 0 h 435527"/>
              <a:gd name="connsiteX1" fmla="*/ 429484 w 429484"/>
              <a:gd name="connsiteY1" fmla="*/ 0 h 435527"/>
              <a:gd name="connsiteX2" fmla="*/ 429484 w 429484"/>
              <a:gd name="connsiteY2" fmla="*/ 435527 h 435527"/>
              <a:gd name="connsiteX3" fmla="*/ 363377 w 429484"/>
              <a:gd name="connsiteY3" fmla="*/ 428862 h 435527"/>
              <a:gd name="connsiteX4" fmla="*/ 5460 w 429484"/>
              <a:gd name="connsiteY4" fmla="*/ 61883 h 43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4" h="435527">
                <a:moveTo>
                  <a:pt x="0" y="0"/>
                </a:moveTo>
                <a:lnTo>
                  <a:pt x="429484" y="0"/>
                </a:lnTo>
                <a:lnTo>
                  <a:pt x="429484" y="435527"/>
                </a:lnTo>
                <a:lnTo>
                  <a:pt x="363377" y="428862"/>
                </a:lnTo>
                <a:cubicBezTo>
                  <a:pt x="181081" y="391559"/>
                  <a:pt x="38306" y="245763"/>
                  <a:pt x="5460" y="6188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K"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BC3A1E5-DF91-CDBF-18E6-2302152A550F}"/>
              </a:ext>
            </a:extLst>
          </p:cNvPr>
          <p:cNvSpPr txBox="1"/>
          <p:nvPr/>
        </p:nvSpPr>
        <p:spPr>
          <a:xfrm>
            <a:off x="6325112" y="2581484"/>
            <a:ext cx="2605084" cy="310854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  <a:sym typeface="Nunito Sans Light"/>
              </a:rPr>
              <a:t>The Association of Swiss Electricity Companies has completed the concept for the Secure Swiss Utility Network (SSUN).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Nunito Sans Light" panose="00000400000000000000" pitchFamily="2" charset="0"/>
              <a:ea typeface="Verdana" panose="020B0604030504040204" pitchFamily="34" charset="0"/>
              <a:cs typeface="Prompt Light" panose="00000400000000000000" pitchFamily="2" charset="-34"/>
              <a:sym typeface="Nunito Sa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  <a:sym typeface="Nunito Sans Light"/>
              </a:rPr>
              <a:t>This is a community network, designed to integrate validated ecosystem and industry platforms, cloud applications, BPO providers, IoT, technicians, remote workers, security operation centers, and more…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Nunito Sans Light" panose="00000400000000000000" pitchFamily="2" charset="0"/>
              <a:ea typeface="Verdana" panose="020B0604030504040204" pitchFamily="34" charset="0"/>
              <a:cs typeface="Prompt Light" panose="00000400000000000000" pitchFamily="2" charset="-3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2FFFD46-A1D6-BF87-618D-F2DF7F56E48B}"/>
              </a:ext>
            </a:extLst>
          </p:cNvPr>
          <p:cNvSpPr txBox="1"/>
          <p:nvPr/>
        </p:nvSpPr>
        <p:spPr>
          <a:xfrm>
            <a:off x="6979313" y="1962271"/>
            <a:ext cx="1125291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200" dirty="0">
                <a:solidFill>
                  <a:schemeClr val="bg1"/>
                </a:solidFill>
                <a:latin typeface="Comfortaa Medium" charset="0"/>
                <a:ea typeface="Verdana" panose="020B0604030504040204" pitchFamily="34" charset="0"/>
                <a:cs typeface="Archivo" pitchFamily="2" charset="0"/>
              </a:rPr>
              <a:t>POWER</a:t>
            </a:r>
          </a:p>
        </p:txBody>
      </p:sp>
      <p:sp>
        <p:nvSpPr>
          <p:cNvPr id="102" name="Rectangle: Rounded Corners 23">
            <a:extLst>
              <a:ext uri="{FF2B5EF4-FFF2-40B4-BE49-F238E27FC236}">
                <a16:creationId xmlns:a16="http://schemas.microsoft.com/office/drawing/2014/main" id="{520E33AF-A2CB-6C10-DF40-2E6A6DCFBAAE}"/>
              </a:ext>
            </a:extLst>
          </p:cNvPr>
          <p:cNvSpPr/>
          <p:nvPr/>
        </p:nvSpPr>
        <p:spPr>
          <a:xfrm>
            <a:off x="6493220" y="1906215"/>
            <a:ext cx="390985" cy="389111"/>
          </a:xfrm>
          <a:prstGeom prst="roundRect">
            <a:avLst>
              <a:gd name="adj" fmla="val 13826"/>
            </a:avLst>
          </a:prstGeom>
          <a:solidFill>
            <a:schemeClr val="bg1"/>
          </a:solidFill>
          <a:ln>
            <a:noFill/>
          </a:ln>
          <a:effectLst>
            <a:outerShdw blurRad="152400" dist="114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3" name="Rectangle: Rounded Corners 24">
            <a:extLst>
              <a:ext uri="{FF2B5EF4-FFF2-40B4-BE49-F238E27FC236}">
                <a16:creationId xmlns:a16="http://schemas.microsoft.com/office/drawing/2014/main" id="{02C330D5-518E-0C74-70BF-13E1C1DBFACE}"/>
              </a:ext>
            </a:extLst>
          </p:cNvPr>
          <p:cNvSpPr/>
          <p:nvPr/>
        </p:nvSpPr>
        <p:spPr>
          <a:xfrm>
            <a:off x="6526395" y="1939229"/>
            <a:ext cx="324639" cy="323084"/>
          </a:xfrm>
          <a:prstGeom prst="roundRect">
            <a:avLst>
              <a:gd name="adj" fmla="val 1382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9C6625C5-AC6D-C15C-A099-E5C91ECA1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88522" y="2000581"/>
            <a:ext cx="200382" cy="200382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2165A42-0CF8-84C2-DC69-59DE3C71EE9B}"/>
              </a:ext>
            </a:extLst>
          </p:cNvPr>
          <p:cNvSpPr/>
          <p:nvPr/>
        </p:nvSpPr>
        <p:spPr>
          <a:xfrm>
            <a:off x="9032776" y="1656079"/>
            <a:ext cx="2732435" cy="4338321"/>
          </a:xfrm>
          <a:prstGeom prst="roundRect">
            <a:avLst>
              <a:gd name="adj" fmla="val 2542"/>
            </a:avLst>
          </a:prstGeom>
          <a:solidFill>
            <a:schemeClr val="bg1"/>
          </a:solidFill>
          <a:ln w="3175">
            <a:noFill/>
          </a:ln>
          <a:effectLst>
            <a:outerShdw blurRad="850900" dist="2413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D152B-A341-6E5F-007A-A6558FF7C6C1}"/>
              </a:ext>
            </a:extLst>
          </p:cNvPr>
          <p:cNvSpPr/>
          <p:nvPr/>
        </p:nvSpPr>
        <p:spPr>
          <a:xfrm>
            <a:off x="9193774" y="1758844"/>
            <a:ext cx="2429936" cy="683852"/>
          </a:xfrm>
          <a:prstGeom prst="roundRect">
            <a:avLst>
              <a:gd name="adj" fmla="val 7337"/>
            </a:avLst>
          </a:prstGeom>
          <a:solidFill>
            <a:schemeClr val="accent1"/>
          </a:solidFill>
          <a:ln>
            <a:noFill/>
          </a:ln>
          <a:effectLst>
            <a:outerShdw blurRad="1054100" dist="508000" dir="2700000" sx="95000" sy="9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D149549D-1BC7-B8FB-803B-2E80E8CFE184}"/>
              </a:ext>
            </a:extLst>
          </p:cNvPr>
          <p:cNvSpPr/>
          <p:nvPr/>
        </p:nvSpPr>
        <p:spPr>
          <a:xfrm>
            <a:off x="11232725" y="1758318"/>
            <a:ext cx="390985" cy="411788"/>
          </a:xfrm>
          <a:custGeom>
            <a:avLst/>
            <a:gdLst>
              <a:gd name="connsiteX0" fmla="*/ 0 w 429484"/>
              <a:gd name="connsiteY0" fmla="*/ 0 h 435527"/>
              <a:gd name="connsiteX1" fmla="*/ 429484 w 429484"/>
              <a:gd name="connsiteY1" fmla="*/ 0 h 435527"/>
              <a:gd name="connsiteX2" fmla="*/ 429484 w 429484"/>
              <a:gd name="connsiteY2" fmla="*/ 435527 h 435527"/>
              <a:gd name="connsiteX3" fmla="*/ 363377 w 429484"/>
              <a:gd name="connsiteY3" fmla="*/ 428862 h 435527"/>
              <a:gd name="connsiteX4" fmla="*/ 5460 w 429484"/>
              <a:gd name="connsiteY4" fmla="*/ 61883 h 43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4" h="435527">
                <a:moveTo>
                  <a:pt x="0" y="0"/>
                </a:moveTo>
                <a:lnTo>
                  <a:pt x="429484" y="0"/>
                </a:lnTo>
                <a:lnTo>
                  <a:pt x="429484" y="435527"/>
                </a:lnTo>
                <a:lnTo>
                  <a:pt x="363377" y="428862"/>
                </a:lnTo>
                <a:cubicBezTo>
                  <a:pt x="181081" y="391559"/>
                  <a:pt x="38306" y="245763"/>
                  <a:pt x="5460" y="6188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K"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26D0F6A-E6E0-88F4-4907-557D3EFF5D23}"/>
              </a:ext>
            </a:extLst>
          </p:cNvPr>
          <p:cNvSpPr txBox="1"/>
          <p:nvPr/>
        </p:nvSpPr>
        <p:spPr>
          <a:xfrm>
            <a:off x="9176064" y="2566109"/>
            <a:ext cx="2507763" cy="13849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The SCION Education, Research &amp; Academic Network (SCIERA) connects campuses with path-aware high performance SCION connectivity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4D6E741-0367-369B-8879-E2526461555F}"/>
              </a:ext>
            </a:extLst>
          </p:cNvPr>
          <p:cNvSpPr txBox="1"/>
          <p:nvPr/>
        </p:nvSpPr>
        <p:spPr>
          <a:xfrm>
            <a:off x="9847976" y="1962271"/>
            <a:ext cx="1243248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200" dirty="0">
                <a:solidFill>
                  <a:schemeClr val="bg1"/>
                </a:solidFill>
                <a:latin typeface="Comfortaa Medium" charset="0"/>
                <a:ea typeface="Verdana" panose="020B0604030504040204" pitchFamily="34" charset="0"/>
                <a:cs typeface="Archivo" pitchFamily="2" charset="0"/>
              </a:rPr>
              <a:t>EDUCATION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BD96B4D-927F-3E2C-A88F-C3881C034206}"/>
              </a:ext>
            </a:extLst>
          </p:cNvPr>
          <p:cNvGrpSpPr/>
          <p:nvPr/>
        </p:nvGrpSpPr>
        <p:grpSpPr>
          <a:xfrm>
            <a:off x="9361883" y="1906215"/>
            <a:ext cx="390985" cy="389111"/>
            <a:chOff x="755896" y="1887986"/>
            <a:chExt cx="360560" cy="358832"/>
          </a:xfrm>
        </p:grpSpPr>
        <p:sp>
          <p:nvSpPr>
            <p:cNvPr id="113" name="Rectangle: Rounded Corners 23">
              <a:extLst>
                <a:ext uri="{FF2B5EF4-FFF2-40B4-BE49-F238E27FC236}">
                  <a16:creationId xmlns:a16="http://schemas.microsoft.com/office/drawing/2014/main" id="{BB0DAA3D-F49D-E794-DF41-8CA527BD8419}"/>
                </a:ext>
              </a:extLst>
            </p:cNvPr>
            <p:cNvSpPr/>
            <p:nvPr/>
          </p:nvSpPr>
          <p:spPr>
            <a:xfrm>
              <a:off x="755896" y="1887986"/>
              <a:ext cx="360560" cy="358832"/>
            </a:xfrm>
            <a:prstGeom prst="roundRect">
              <a:avLst>
                <a:gd name="adj" fmla="val 13826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14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14" name="Rectangle: Rounded Corners 24">
              <a:extLst>
                <a:ext uri="{FF2B5EF4-FFF2-40B4-BE49-F238E27FC236}">
                  <a16:creationId xmlns:a16="http://schemas.microsoft.com/office/drawing/2014/main" id="{28B72AC0-E8AA-F227-BEDE-8EE6E1D4C487}"/>
                </a:ext>
              </a:extLst>
            </p:cNvPr>
            <p:cNvSpPr/>
            <p:nvPr/>
          </p:nvSpPr>
          <p:spPr>
            <a:xfrm>
              <a:off x="786489" y="1918431"/>
              <a:ext cx="299377" cy="297943"/>
            </a:xfrm>
            <a:prstGeom prst="roundRect">
              <a:avLst>
                <a:gd name="adj" fmla="val 13826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E011BD75-E7C8-E083-3679-5872AF3C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43782" y="1975009"/>
              <a:ext cx="184789" cy="184789"/>
            </a:xfrm>
            <a:prstGeom prst="rect">
              <a:avLst/>
            </a:prstGeom>
          </p:spPr>
        </p:pic>
      </p:grpSp>
      <p:pic>
        <p:nvPicPr>
          <p:cNvPr id="12" name="Google Shape;728;p21">
            <a:extLst>
              <a:ext uri="{FF2B5EF4-FFF2-40B4-BE49-F238E27FC236}">
                <a16:creationId xmlns:a16="http://schemas.microsoft.com/office/drawing/2014/main" id="{F9A82438-5956-ACC6-3082-5213E6B2C5D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35356" y="4081656"/>
            <a:ext cx="2527275" cy="1239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pic>
        <p:nvPicPr>
          <p:cNvPr id="13" name="Google Shape;727;p21">
            <a:extLst>
              <a:ext uri="{FF2B5EF4-FFF2-40B4-BE49-F238E27FC236}">
                <a16:creationId xmlns:a16="http://schemas.microsoft.com/office/drawing/2014/main" id="{C9B5505B-662F-7923-7359-FBC094D46F10}"/>
              </a:ext>
            </a:extLst>
          </p:cNvPr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505980" y="3436302"/>
            <a:ext cx="2311376" cy="202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7D7F5A-28BD-1B04-B1A6-5FC086D4C831}"/>
              </a:ext>
            </a:extLst>
          </p:cNvPr>
          <p:cNvGrpSpPr/>
          <p:nvPr/>
        </p:nvGrpSpPr>
        <p:grpSpPr>
          <a:xfrm>
            <a:off x="609439" y="3951104"/>
            <a:ext cx="2310132" cy="612000"/>
            <a:chOff x="519863" y="5242114"/>
            <a:chExt cx="2310132" cy="612000"/>
          </a:xfrm>
        </p:grpSpPr>
        <p:pic>
          <p:nvPicPr>
            <p:cNvPr id="15" name="Google Shape;729;p21">
              <a:extLst>
                <a:ext uri="{FF2B5EF4-FFF2-40B4-BE49-F238E27FC236}">
                  <a16:creationId xmlns:a16="http://schemas.microsoft.com/office/drawing/2014/main" id="{BF6C0163-98DA-030F-57A6-2F4373872113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19863" y="5458114"/>
              <a:ext cx="444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730;p21">
              <a:extLst>
                <a:ext uri="{FF2B5EF4-FFF2-40B4-BE49-F238E27FC236}">
                  <a16:creationId xmlns:a16="http://schemas.microsoft.com/office/drawing/2014/main" id="{8DC52369-8E93-9B17-2FBD-85C8040FC6EB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36395" y="5458114"/>
              <a:ext cx="9936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731;p21">
              <a:extLst>
                <a:ext uri="{FF2B5EF4-FFF2-40B4-BE49-F238E27FC236}">
                  <a16:creationId xmlns:a16="http://schemas.microsoft.com/office/drawing/2014/main" id="{8651A5E9-6213-4572-5BFE-696FA31BBC0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79348" y="5242114"/>
              <a:ext cx="1221618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967;g2ba8377bcde_1_0">
            <a:extLst>
              <a:ext uri="{FF2B5EF4-FFF2-40B4-BE49-F238E27FC236}">
                <a16:creationId xmlns:a16="http://schemas.microsoft.com/office/drawing/2014/main" id="{0756336B-C0AA-1A24-1267-4188F970266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</p:spTree>
    <p:extLst>
      <p:ext uri="{BB962C8B-B14F-4D97-AF65-F5344CB8AC3E}">
        <p14:creationId xmlns:p14="http://schemas.microsoft.com/office/powerpoint/2010/main" val="225178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ba8377bcde_1_0"/>
          <p:cNvSpPr/>
          <p:nvPr/>
        </p:nvSpPr>
        <p:spPr>
          <a:xfrm rot="10800000" flipH="1">
            <a:off x="380913" y="1480862"/>
            <a:ext cx="5483772" cy="4670761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61" name="Google Shape;961;g2ba8377bcde_1_0"/>
          <p:cNvSpPr/>
          <p:nvPr/>
        </p:nvSpPr>
        <p:spPr>
          <a:xfrm rot="10800000" flipH="1">
            <a:off x="6180083" y="1458072"/>
            <a:ext cx="5630998" cy="4693552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62" name="Google Shape;962;g2ba8377bcde_1_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500" dirty="0">
                <a:latin typeface="Comfortaa Medium"/>
                <a:ea typeface="Comfortaa Medium"/>
                <a:cs typeface="Comfortaa Medium"/>
                <a:sym typeface="Comfortaa"/>
              </a:rPr>
              <a:t>SSFN DEPLOYMENT EXPERIENCES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63" name="Google Shape;963;g2ba8377bcde_1_0"/>
          <p:cNvSpPr/>
          <p:nvPr/>
        </p:nvSpPr>
        <p:spPr>
          <a:xfrm>
            <a:off x="380913" y="906923"/>
            <a:ext cx="5483772" cy="558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SzPts val="1100"/>
              <a:buNone/>
            </a:pPr>
            <a:r>
              <a:rPr lang="en-US" dirty="0">
                <a:solidFill>
                  <a:schemeClr val="accent2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WHY WAS SCION ADOPTED?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64" name="Google Shape;964;g2ba8377bcde_1_0"/>
          <p:cNvSpPr txBox="1"/>
          <p:nvPr/>
        </p:nvSpPr>
        <p:spPr>
          <a:xfrm>
            <a:off x="530691" y="1650921"/>
            <a:ext cx="5094600" cy="282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SIX clients previously used Finance </a:t>
            </a: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or point-to-point connections. Finance </a:t>
            </a: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was reaching end-of-life.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IPNet</a:t>
            </a: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did not limit connections to the rest of the Internet (e.g. no route controls) and offered limited protection against cyber risks.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Point-to-point connections lacked flexibility and had single points of failure. 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3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Lacked strong governance and geofencing.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65" name="Google Shape;965;g2ba8377bcde_1_0"/>
          <p:cNvSpPr/>
          <p:nvPr/>
        </p:nvSpPr>
        <p:spPr>
          <a:xfrm>
            <a:off x="6180083" y="906923"/>
            <a:ext cx="5631004" cy="558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LESSONS LEARNED</a:t>
            </a:r>
            <a:endParaRPr dirty="0"/>
          </a:p>
        </p:txBody>
      </p:sp>
      <p:sp>
        <p:nvSpPr>
          <p:cNvPr id="966" name="Google Shape;966;g2ba8377bcde_1_0"/>
          <p:cNvSpPr txBox="1"/>
          <p:nvPr/>
        </p:nvSpPr>
        <p:spPr>
          <a:xfrm>
            <a:off x="6329855" y="1540826"/>
            <a:ext cx="5331454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Establishment of an ISD requires the creation of admission criteria, process documentation, and legal agreements.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Initial establishment of ISDs requires key-signing ceremony involving voting </a:t>
            </a:r>
            <a:r>
              <a:rPr lang="en-US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Manual checks are needed when onboarding candidate </a:t>
            </a:r>
            <a:r>
              <a:rPr lang="en-US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to ensure they meet admission criteria.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Building the PKI and management integration of the services was challenging (although SSFN offers managed service).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Certificate revocation not possible, although they expire within 72 hours.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products are still relatively new and not all features are implemented yet. 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Inter-ISD path control is currently limited.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community and sources of expertise are currently limited.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Practical experience has been that path failover and fallback occurs within a few seconds. </a:t>
            </a:r>
            <a:endParaRPr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67" name="Google Shape;967;g2ba8377bcde_1_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>
          <a:extLst>
            <a:ext uri="{FF2B5EF4-FFF2-40B4-BE49-F238E27FC236}">
              <a16:creationId xmlns:a16="http://schemas.microsoft.com/office/drawing/2014/main" id="{1656F864-51A7-A58E-C17A-3A9CA6988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0">
            <a:extLst>
              <a:ext uri="{FF2B5EF4-FFF2-40B4-BE49-F238E27FC236}">
                <a16:creationId xmlns:a16="http://schemas.microsoft.com/office/drawing/2014/main" id="{96B22CBB-01F6-206C-9ACA-F3D120518C20}"/>
              </a:ext>
            </a:extLst>
          </p:cNvPr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210699" y="-492375"/>
            <a:ext cx="2324625" cy="23606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0">
            <a:extLst>
              <a:ext uri="{FF2B5EF4-FFF2-40B4-BE49-F238E27FC236}">
                <a16:creationId xmlns:a16="http://schemas.microsoft.com/office/drawing/2014/main" id="{389CD958-0787-56C9-DFE3-64000BCD52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COMPARING SCION WITH OTHER SOLUTIONS</a:t>
            </a:r>
            <a:endParaRPr dirty="0"/>
          </a:p>
        </p:txBody>
      </p:sp>
      <p:graphicFrame>
        <p:nvGraphicFramePr>
          <p:cNvPr id="326" name="Google Shape;326;p10">
            <a:extLst>
              <a:ext uri="{FF2B5EF4-FFF2-40B4-BE49-F238E27FC236}">
                <a16:creationId xmlns:a16="http://schemas.microsoft.com/office/drawing/2014/main" id="{F5938857-AD53-52DC-EB09-14A73329E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167788"/>
              </p:ext>
            </p:extLst>
          </p:nvPr>
        </p:nvGraphicFramePr>
        <p:xfrm>
          <a:off x="390144" y="1316513"/>
          <a:ext cx="11411330" cy="4739364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2013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3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4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EVENT</a:t>
                      </a:r>
                      <a:endParaRPr sz="1200" b="0" i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EXPLANATION</a:t>
                      </a:r>
                      <a:endParaRPr sz="1200" b="0" dirty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LIMITATIONS</a:t>
                      </a:r>
                      <a:endParaRPr sz="1200" b="0" dirty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MPLS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Multi-Protocol Label Switching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Provides high reliability and low latency routing with path selection, traffic prioritization, QoS and VPN capabilities.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Has isolated control planes and infrastructure that offer DoS protection.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Connectivity is only possible over a single ISP.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Designed for point-to-point connectivity so less suited to cloud environments.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Requires dedicated infrastructure so unsuitable for many edge locations and remote users.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MPLS deployment is declining.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467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sym typeface="Comfortaa"/>
                        </a:rPr>
                        <a:t>SD-WAN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sym typeface="Nunito Sans Light"/>
                        </a:rPr>
                        <a:t>Software-Defined Wide Area Networking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Allows secure private networks to be built using commercially available Internet access provided by different ISPs.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Offers some resilience, traffic prioritization and QoS capabilities. 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Connectivity is dependent on the underlying Internet connections and thus vulnerable to DoS attacks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Each vendor has its own proprietary standards which limit interoperability and encourage vendor lock-in.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Limited path control capability.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sym typeface="Comfortaa"/>
                        </a:rPr>
                        <a:t>Segment Routing</a:t>
                      </a:r>
                      <a:endParaRPr sz="16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Works over multiple ISPs and does not need to be supported by all routers on a path.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Offers path control capability, faster path convergence, and traffic prioritization.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Requires MPLS or IPv6 networks.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Connectivity is only possible over limited domains.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Limited vendor support and interoperability.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Lack of cryptographic verification of paths.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Configuration and management is complex and requires understanding of underlying networks.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7" name="Google Shape;327;p10">
            <a:extLst>
              <a:ext uri="{FF2B5EF4-FFF2-40B4-BE49-F238E27FC236}">
                <a16:creationId xmlns:a16="http://schemas.microsoft.com/office/drawing/2014/main" id="{9BF20025-9488-7DF8-9D25-493853366B8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28" name="Google Shape;328;p10">
            <a:extLst>
              <a:ext uri="{FF2B5EF4-FFF2-40B4-BE49-F238E27FC236}">
                <a16:creationId xmlns:a16="http://schemas.microsoft.com/office/drawing/2014/main" id="{C2023859-EBBC-D981-7A59-C55AA4CD4F2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29" name="Google Shape;329;p10">
            <a:extLst>
              <a:ext uri="{FF2B5EF4-FFF2-40B4-BE49-F238E27FC236}">
                <a16:creationId xmlns:a16="http://schemas.microsoft.com/office/drawing/2014/main" id="{5E06C07D-E33C-2819-E13D-A811F544AC8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Why not use MPLS, SD-WAN or Segment Routing?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5328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2"/>
          <p:cNvSpPr/>
          <p:nvPr/>
        </p:nvSpPr>
        <p:spPr>
          <a:xfrm>
            <a:off x="7097917" y="0"/>
            <a:ext cx="509408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53" name="Google Shape;1053;p22"/>
          <p:cNvSpPr txBox="1">
            <a:spLocks noGrp="1"/>
          </p:cNvSpPr>
          <p:nvPr>
            <p:ph type="title"/>
          </p:nvPr>
        </p:nvSpPr>
        <p:spPr>
          <a:xfrm>
            <a:off x="445427" y="460164"/>
            <a:ext cx="6229731" cy="8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INTERNET ENGINEERING</a:t>
            </a:r>
            <a:b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</a:b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TASK FORCE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1054" name="Google Shape;1054;p2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62626"/>
                </a:solidFill>
              </a:rPr>
              <a:t>17</a:t>
            </a:fld>
            <a:endParaRPr>
              <a:solidFill>
                <a:srgbClr val="262626"/>
              </a:solidFill>
            </a:endParaRPr>
          </a:p>
        </p:txBody>
      </p:sp>
      <p:sp>
        <p:nvSpPr>
          <p:cNvPr id="1055" name="Google Shape;1055;p22"/>
          <p:cNvSpPr txBox="1"/>
          <p:nvPr/>
        </p:nvSpPr>
        <p:spPr>
          <a:xfrm>
            <a:off x="312214" y="1614160"/>
            <a:ext cx="65081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Open specifications are important for interoperability and to encourage other implementations</a:t>
            </a:r>
            <a:endParaRPr sz="1600" dirty="0"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core components and functionality are documented in 3 Internet Drafts</a:t>
            </a:r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Currently under review in the IETF Independent Submission Stream</a:t>
            </a:r>
            <a:endParaRPr sz="1600" dirty="0"/>
          </a:p>
        </p:txBody>
      </p:sp>
      <p:pic>
        <p:nvPicPr>
          <p:cNvPr id="1057" name="Google Shape;1057;p22" descr="A group of people in a large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6366"/>
          <a:stretch/>
        </p:blipFill>
        <p:spPr>
          <a:xfrm>
            <a:off x="7528597" y="3718659"/>
            <a:ext cx="4273259" cy="2359924"/>
          </a:xfrm>
          <a:prstGeom prst="roundRect">
            <a:avLst>
              <a:gd name="adj" fmla="val 6334"/>
            </a:avLst>
          </a:prstGeom>
          <a:noFill/>
          <a:ln>
            <a:noFill/>
          </a:ln>
        </p:spPr>
      </p:pic>
      <p:sp>
        <p:nvSpPr>
          <p:cNvPr id="1058" name="Google Shape;1058;p22"/>
          <p:cNvSpPr/>
          <p:nvPr/>
        </p:nvSpPr>
        <p:spPr>
          <a:xfrm>
            <a:off x="390150" y="3874400"/>
            <a:ext cx="6430200" cy="2174400"/>
          </a:xfrm>
          <a:prstGeom prst="roundRect">
            <a:avLst>
              <a:gd name="adj" fmla="val 413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59" name="Google Shape;1059;p22"/>
          <p:cNvSpPr txBox="1"/>
          <p:nvPr/>
        </p:nvSpPr>
        <p:spPr>
          <a:xfrm>
            <a:off x="520950" y="4261428"/>
            <a:ext cx="6299400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Specification Internet Drafts: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PKI		</a:t>
            </a:r>
            <a:r>
              <a:rPr lang="en-US" sz="16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draft-dekater-scion-pki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Control Plane	</a:t>
            </a:r>
            <a:r>
              <a:rPr lang="en-US" sz="16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draft-dekater-scion-controlplane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Data Plane		</a:t>
            </a:r>
            <a:r>
              <a:rPr lang="en-US" sz="16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draft-dekater-scion-dataplane</a:t>
            </a:r>
            <a:endParaRPr lang="en-US" sz="1600" u="sng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60" name="Google Shape;1060;p2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7CFAEC9-10BB-EC64-D8EB-8A69838BC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942" y="498475"/>
            <a:ext cx="4240031" cy="308365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COMMERCIAL &amp; OPEN-SOURCE IMPLEMENTATIONS</a:t>
            </a:r>
            <a:endParaRPr/>
          </a:p>
        </p:txBody>
      </p:sp>
      <p:sp>
        <p:nvSpPr>
          <p:cNvPr id="1037" name="Google Shape;1037;p2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038" name="Google Shape;1038;p2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039" name="Google Shape;1039;p2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>
                <a:solidFill>
                  <a:schemeClr val="lt1"/>
                </a:solidFill>
              </a:rPr>
              <a:t>If you’re interested in deploying SCION, there are currently two options: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endParaRPr/>
          </a:p>
        </p:txBody>
      </p:sp>
      <p:sp>
        <p:nvSpPr>
          <p:cNvPr id="1040" name="Google Shape;1040;p21"/>
          <p:cNvSpPr/>
          <p:nvPr/>
        </p:nvSpPr>
        <p:spPr>
          <a:xfrm>
            <a:off x="-7563" y="2870564"/>
            <a:ext cx="12199563" cy="75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566882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7022416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1043" name="Google Shape;10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697" y="2622413"/>
            <a:ext cx="2879072" cy="78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21" descr="A screenshot of a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8803" y="2396343"/>
            <a:ext cx="2474686" cy="123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21"/>
          <p:cNvSpPr txBox="1"/>
          <p:nvPr/>
        </p:nvSpPr>
        <p:spPr>
          <a:xfrm>
            <a:off x="1560785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Commercial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6" name="Google Shape;1046;p21"/>
          <p:cNvSpPr txBox="1"/>
          <p:nvPr/>
        </p:nvSpPr>
        <p:spPr>
          <a:xfrm>
            <a:off x="7022416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Source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7" name="Google Shape;1047;p21"/>
          <p:cNvSpPr txBox="1"/>
          <p:nvPr/>
        </p:nvSpPr>
        <p:spPr>
          <a:xfrm>
            <a:off x="338763" y="4555303"/>
            <a:ext cx="1151447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Other implementations under development: </a:t>
            </a: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P4, Rust, </a:t>
            </a:r>
            <a:r>
              <a:rPr lang="en-US" sz="18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OpenWRT</a:t>
            </a:r>
            <a:endParaRPr sz="18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SCION Association formed by deployers and early adopters to support open source development, standardization, and community involvement.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2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THE SCION ASSOCIATION</a:t>
            </a:r>
            <a:endParaRPr dirty="0"/>
          </a:p>
        </p:txBody>
      </p:sp>
      <p:sp>
        <p:nvSpPr>
          <p:cNvPr id="1066" name="Google Shape;1066;p2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343CCC-469E-2A19-57FB-746DA81E3BD5}"/>
              </a:ext>
            </a:extLst>
          </p:cNvPr>
          <p:cNvGrpSpPr/>
          <p:nvPr/>
        </p:nvGrpSpPr>
        <p:grpSpPr>
          <a:xfrm>
            <a:off x="1821500" y="3345847"/>
            <a:ext cx="2694241" cy="2916248"/>
            <a:chOff x="1828800" y="3402874"/>
            <a:chExt cx="2694241" cy="2743200"/>
          </a:xfrm>
        </p:grpSpPr>
        <p:sp>
          <p:nvSpPr>
            <p:cNvPr id="1067" name="Google Shape;1067;p23"/>
            <p:cNvSpPr/>
            <p:nvPr/>
          </p:nvSpPr>
          <p:spPr>
            <a:xfrm>
              <a:off x="1844041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pic>
          <p:nvPicPr>
            <p:cNvPr id="1070" name="Google Shape;1070;p23"/>
            <p:cNvPicPr preferRelativeResize="0"/>
            <p:nvPr/>
          </p:nvPicPr>
          <p:blipFill rotWithShape="1">
            <a:blip r:embed="rId3">
              <a:alphaModFix/>
            </a:blip>
            <a:srcRect l="-15038" t="-12853" r="-14933" b="-17315"/>
            <a:stretch/>
          </p:blipFill>
          <p:spPr>
            <a:xfrm>
              <a:off x="2784028" y="3639461"/>
              <a:ext cx="804600" cy="8001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  <p:sp>
          <p:nvSpPr>
            <p:cNvPr id="1071" name="Google Shape;1071;p23"/>
            <p:cNvSpPr txBox="1"/>
            <p:nvPr/>
          </p:nvSpPr>
          <p:spPr>
            <a:xfrm>
              <a:off x="1828800" y="4539176"/>
              <a:ext cx="2679000" cy="1577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COMMUNITY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aising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awareness of SCION, promoting 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the benefits and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encouraging adoption, developing its community, and providing marketing support to implementors and deployers</a:t>
              </a: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7D8DA2-9538-D1BD-D9A3-D2C9DCE11E3A}"/>
              </a:ext>
            </a:extLst>
          </p:cNvPr>
          <p:cNvGrpSpPr/>
          <p:nvPr/>
        </p:nvGrpSpPr>
        <p:grpSpPr>
          <a:xfrm>
            <a:off x="4750698" y="3345847"/>
            <a:ext cx="2679000" cy="2916248"/>
            <a:chOff x="4757998" y="3402874"/>
            <a:chExt cx="2679000" cy="2743200"/>
          </a:xfrm>
        </p:grpSpPr>
        <p:sp>
          <p:nvSpPr>
            <p:cNvPr id="1068" name="Google Shape;1068;p23"/>
            <p:cNvSpPr/>
            <p:nvPr/>
          </p:nvSpPr>
          <p:spPr>
            <a:xfrm>
              <a:off x="4757998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72" name="Google Shape;1072;p23"/>
            <p:cNvSpPr txBox="1"/>
            <p:nvPr/>
          </p:nvSpPr>
          <p:spPr>
            <a:xfrm>
              <a:off x="4864647" y="4539176"/>
              <a:ext cx="2435400" cy="1375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STANDARDIZATION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Developing the specifications to implement SCION, with the goal of making it 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an interoperable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Internet standard</a:t>
              </a:r>
              <a:endParaRPr dirty="0"/>
            </a:p>
          </p:txBody>
        </p:sp>
        <p:pic>
          <p:nvPicPr>
            <p:cNvPr id="1074" name="Google Shape;1074;p23"/>
            <p:cNvPicPr preferRelativeResize="0"/>
            <p:nvPr/>
          </p:nvPicPr>
          <p:blipFill rotWithShape="1">
            <a:blip r:embed="rId4">
              <a:alphaModFix/>
            </a:blip>
            <a:srcRect l="-19847" t="-18251" r="-19330" b="-20926"/>
            <a:stretch/>
          </p:blipFill>
          <p:spPr>
            <a:xfrm>
              <a:off x="5695154" y="3637241"/>
              <a:ext cx="804600" cy="8046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24E67-9A70-E43B-8965-D964E1B0AFD7}"/>
              </a:ext>
            </a:extLst>
          </p:cNvPr>
          <p:cNvGrpSpPr/>
          <p:nvPr/>
        </p:nvGrpSpPr>
        <p:grpSpPr>
          <a:xfrm>
            <a:off x="7664655" y="3340365"/>
            <a:ext cx="2679000" cy="2916247"/>
            <a:chOff x="7671954" y="3402874"/>
            <a:chExt cx="2679000" cy="2743200"/>
          </a:xfrm>
        </p:grpSpPr>
        <p:sp>
          <p:nvSpPr>
            <p:cNvPr id="1069" name="Google Shape;1069;p23"/>
            <p:cNvSpPr/>
            <p:nvPr/>
          </p:nvSpPr>
          <p:spPr>
            <a:xfrm>
              <a:off x="7671954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73" name="Google Shape;1073;p23"/>
            <p:cNvSpPr txBox="1"/>
            <p:nvPr/>
          </p:nvSpPr>
          <p:spPr>
            <a:xfrm>
              <a:off x="7793726" y="4539176"/>
              <a:ext cx="2435400" cy="1375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OPEN SOURCE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Maintaining and c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oordinating the SCION implementation for research, development, and experimental deployments</a:t>
              </a:r>
              <a:endParaRPr dirty="0"/>
            </a:p>
          </p:txBody>
        </p:sp>
        <p:pic>
          <p:nvPicPr>
            <p:cNvPr id="1075" name="Google Shape;1075;p23"/>
            <p:cNvPicPr preferRelativeResize="0"/>
            <p:nvPr/>
          </p:nvPicPr>
          <p:blipFill rotWithShape="1">
            <a:blip r:embed="rId5">
              <a:alphaModFix/>
            </a:blip>
            <a:srcRect l="-22255" t="-18006" r="-16422" b="-20671"/>
            <a:stretch/>
          </p:blipFill>
          <p:spPr>
            <a:xfrm>
              <a:off x="8609110" y="3637241"/>
              <a:ext cx="804600" cy="8046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</p:grpSp>
      <p:sp>
        <p:nvSpPr>
          <p:cNvPr id="1076" name="Google Shape;1076;p23"/>
          <p:cNvSpPr txBox="1"/>
          <p:nvPr/>
        </p:nvSpPr>
        <p:spPr>
          <a:xfrm>
            <a:off x="495074" y="1245848"/>
            <a:ext cx="5478986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Promoting openness and collaboration to unlock the full potential of SCION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Non-profit association established in </a:t>
            </a: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  </a:ext>
                </a:extLst>
              </a:rPr>
              <a:t>2022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Open for membership to all entities interested in SCION</a:t>
            </a:r>
            <a:endParaRPr sz="1600" dirty="0"/>
          </a:p>
        </p:txBody>
      </p:sp>
      <p:sp>
        <p:nvSpPr>
          <p:cNvPr id="1077" name="Google Shape;1077;p2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078" name="Google Shape;1078;p23">
            <a:hlinkClick r:id="rId6"/>
          </p:cNvPr>
          <p:cNvSpPr/>
          <p:nvPr/>
        </p:nvSpPr>
        <p:spPr>
          <a:xfrm>
            <a:off x="778261" y="2624770"/>
            <a:ext cx="2238207" cy="45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www.scion.org</a:t>
            </a:r>
            <a:endParaRPr sz="1400" dirty="0">
              <a:solidFill>
                <a:schemeClr val="bg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6CDCF7-CBBE-C765-B315-1718BF430E40}"/>
              </a:ext>
            </a:extLst>
          </p:cNvPr>
          <p:cNvGrpSpPr/>
          <p:nvPr/>
        </p:nvGrpSpPr>
        <p:grpSpPr>
          <a:xfrm>
            <a:off x="6819199" y="255858"/>
            <a:ext cx="4516137" cy="2868108"/>
            <a:chOff x="6819199" y="255858"/>
            <a:chExt cx="4516137" cy="28681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2581F6-7E53-186D-A73C-5C34C7337B08}"/>
                </a:ext>
              </a:extLst>
            </p:cNvPr>
            <p:cNvGrpSpPr/>
            <p:nvPr/>
          </p:nvGrpSpPr>
          <p:grpSpPr>
            <a:xfrm>
              <a:off x="6819199" y="255858"/>
              <a:ext cx="4516137" cy="2868108"/>
              <a:chOff x="6538141" y="304520"/>
              <a:chExt cx="4516137" cy="28681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8A0A7D5-802E-A487-5049-17FF7DDD9ED9}"/>
                  </a:ext>
                </a:extLst>
              </p:cNvPr>
              <p:cNvGrpSpPr/>
              <p:nvPr/>
            </p:nvGrpSpPr>
            <p:grpSpPr>
              <a:xfrm>
                <a:off x="6538141" y="304520"/>
                <a:ext cx="4516137" cy="2800104"/>
                <a:chOff x="6492453" y="821576"/>
                <a:chExt cx="4516137" cy="2800104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2322E123-5DE4-7CE2-98B0-2443A0D1EC9B}"/>
                    </a:ext>
                  </a:extLst>
                </p:cNvPr>
                <p:cNvGrpSpPr/>
                <p:nvPr/>
              </p:nvGrpSpPr>
              <p:grpSpPr>
                <a:xfrm>
                  <a:off x="6492453" y="821576"/>
                  <a:ext cx="4516137" cy="2800104"/>
                  <a:chOff x="6492453" y="821576"/>
                  <a:chExt cx="4516137" cy="2800104"/>
                </a:xfrm>
              </p:grpSpPr>
              <p:grpSp>
                <p:nvGrpSpPr>
                  <p:cNvPr id="1079" name="Google Shape;1079;p23"/>
                  <p:cNvGrpSpPr/>
                  <p:nvPr/>
                </p:nvGrpSpPr>
                <p:grpSpPr>
                  <a:xfrm>
                    <a:off x="6492453" y="821576"/>
                    <a:ext cx="4516137" cy="2800104"/>
                    <a:chOff x="6484726" y="1032408"/>
                    <a:chExt cx="5052739" cy="3117810"/>
                  </a:xfrm>
                </p:grpSpPr>
                <p:pic>
                  <p:nvPicPr>
                    <p:cNvPr id="1080" name="Google Shape;1080;p23" descr="Google Shape;1327;p101"/>
                    <p:cNvPicPr preferRelativeResize="0"/>
                    <p:nvPr/>
                  </p:nvPicPr>
                  <p:blipFill rotWithShape="1">
                    <a:blip r:embed="rId8">
                      <a:alphaModFix/>
                    </a:blip>
                    <a:srcRect/>
                    <a:stretch/>
                  </p:blipFill>
                  <p:spPr>
                    <a:xfrm>
                      <a:off x="6591299" y="1208443"/>
                      <a:ext cx="1134145" cy="1888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1" name="Google Shape;1081;p23" descr="Google Shape;1340;p101"/>
                    <p:cNvPicPr preferRelativeResize="0"/>
                    <p:nvPr/>
                  </p:nvPicPr>
                  <p:blipFill rotWithShape="1">
                    <a:blip r:embed="rId9">
                      <a:alphaModFix/>
                    </a:blip>
                    <a:srcRect/>
                    <a:stretch/>
                  </p:blipFill>
                  <p:spPr>
                    <a:xfrm>
                      <a:off x="9386893" y="1162173"/>
                      <a:ext cx="951559" cy="3703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2" name="Google Shape;1082;p23" descr="Google Shape;1342;p101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/>
                    <a:stretch/>
                  </p:blipFill>
                  <p:spPr>
                    <a:xfrm>
                      <a:off x="10520741" y="1233013"/>
                      <a:ext cx="841850" cy="2331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3" name="Google Shape;1083;p23"/>
                    <p:cNvPicPr preferRelativeResize="0"/>
                    <p:nvPr/>
                  </p:nvPicPr>
                  <p:blipFill rotWithShape="1">
                    <a:blip r:embed="rId11">
                      <a:alphaModFix/>
                    </a:blip>
                    <a:srcRect/>
                    <a:stretch/>
                  </p:blipFill>
                  <p:spPr>
                    <a:xfrm>
                      <a:off x="8047285" y="1032408"/>
                      <a:ext cx="832309" cy="5339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1084" name="Google Shape;1084;p23"/>
                    <p:cNvGrpSpPr/>
                    <p:nvPr/>
                  </p:nvGrpSpPr>
                  <p:grpSpPr>
                    <a:xfrm>
                      <a:off x="6484726" y="1750469"/>
                      <a:ext cx="5052739" cy="2399749"/>
                      <a:chOff x="6525060" y="1932838"/>
                      <a:chExt cx="3803055" cy="1778647"/>
                    </a:xfrm>
                  </p:grpSpPr>
                  <p:pic>
                    <p:nvPicPr>
                      <p:cNvPr id="1085" name="Google Shape;1085;p23" descr="Google Shape;1335;p101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/>
                      <a:stretch/>
                    </p:blipFill>
                    <p:spPr>
                      <a:xfrm>
                        <a:off x="6525060" y="1932838"/>
                        <a:ext cx="1007341" cy="255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6" name="Google Shape;1086;p23" descr="Google Shape;1362;p101"/>
                      <p:cNvPicPr preferRelativeResize="0"/>
                      <p:nvPr/>
                    </p:nvPicPr>
                    <p:blipFill rotWithShape="1">
                      <a:blip r:embed="rId13">
                        <a:alphaModFix/>
                      </a:blip>
                      <a:srcRect/>
                      <a:stretch/>
                    </p:blipFill>
                    <p:spPr>
                      <a:xfrm>
                        <a:off x="9271713" y="2674137"/>
                        <a:ext cx="994560" cy="35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7" name="Google Shape;1087;p23"/>
                      <p:cNvPicPr preferRelativeResize="0"/>
                      <p:nvPr/>
                    </p:nvPicPr>
                    <p:blipFill rotWithShape="1">
                      <a:blip r:embed="rId14">
                        <a:alphaModFix/>
                      </a:blip>
                      <a:srcRect/>
                      <a:stretch/>
                    </p:blipFill>
                    <p:spPr>
                      <a:xfrm>
                        <a:off x="6567010" y="3478461"/>
                        <a:ext cx="1134144" cy="233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8" name="Google Shape;1088;p23"/>
                      <p:cNvPicPr preferRelativeResize="0"/>
                      <p:nvPr/>
                    </p:nvPicPr>
                    <p:blipFill rotWithShape="1">
                      <a:blip r:embed="rId15">
                        <a:alphaModFix/>
                      </a:blip>
                      <a:srcRect/>
                      <a:stretch/>
                    </p:blipFill>
                    <p:spPr>
                      <a:xfrm>
                        <a:off x="9193970" y="2311918"/>
                        <a:ext cx="1134145" cy="272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9" name="Google Shape;1089;p23"/>
                      <p:cNvPicPr preferRelativeResize="0"/>
                      <p:nvPr/>
                    </p:nvPicPr>
                    <p:blipFill rotWithShape="1">
                      <a:blip r:embed="rId16">
                        <a:alphaModFix/>
                      </a:blip>
                      <a:srcRect/>
                      <a:stretch/>
                    </p:blipFill>
                    <p:spPr>
                      <a:xfrm>
                        <a:off x="7870473" y="2720539"/>
                        <a:ext cx="1165120" cy="233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0" name="Google Shape;1090;p23"/>
                      <p:cNvPicPr preferRelativeResize="0"/>
                      <p:nvPr/>
                    </p:nvPicPr>
                    <p:blipFill rotWithShape="1">
                      <a:blip r:embed="rId17">
                        <a:alphaModFix/>
                      </a:blip>
                      <a:srcRect/>
                      <a:stretch/>
                    </p:blipFill>
                    <p:spPr>
                      <a:xfrm>
                        <a:off x="6546123" y="2740754"/>
                        <a:ext cx="1085239" cy="185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2" name="Google Shape;1092;p23"/>
                      <p:cNvPicPr preferRelativeResize="0"/>
                      <p:nvPr/>
                    </p:nvPicPr>
                    <p:blipFill rotWithShape="1">
                      <a:blip r:embed="rId18">
                        <a:alphaModFix/>
                      </a:blip>
                      <a:srcRect/>
                      <a:stretch/>
                    </p:blipFill>
                    <p:spPr>
                      <a:xfrm>
                        <a:off x="6657957" y="2317880"/>
                        <a:ext cx="696749" cy="25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3" name="Google Shape;1093;p23"/>
                      <p:cNvPicPr preferRelativeResize="0"/>
                      <p:nvPr/>
                    </p:nvPicPr>
                    <p:blipFill>
                      <a:blip r:embed="rId19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9162990" y="2984449"/>
                        <a:ext cx="1165125" cy="454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D40501B4-A063-2925-3D57-695578EDB3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303055" y="1401273"/>
                    <a:ext cx="994525" cy="472399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48F1141F-0EAB-1B51-440F-AC16579CB2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754110" y="1299706"/>
                    <a:ext cx="1237648" cy="6458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49FB349C-10B6-4E78-4297-5E10BD5BC3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22132" y="2854025"/>
                  <a:ext cx="956365" cy="340959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C4283DE-1593-E809-3E7B-C131709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31854" y="2781328"/>
                <a:ext cx="1028299" cy="3913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454600-AA13-2442-A6E0-584E7F142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951893" y="2292471"/>
              <a:ext cx="1181042" cy="315670"/>
            </a:xfrm>
            <a:prstGeom prst="rect">
              <a:avLst/>
            </a:prstGeom>
          </p:spPr>
        </p:pic>
      </p:grpSp>
      <p:pic>
        <p:nvPicPr>
          <p:cNvPr id="10" name="Google Shape;1036;g34376605d79_0_1466">
            <a:extLst>
              <a:ext uri="{FF2B5EF4-FFF2-40B4-BE49-F238E27FC236}">
                <a16:creationId xmlns:a16="http://schemas.microsoft.com/office/drawing/2014/main" id="{09F2E245-A754-D486-2073-CC484F1A6D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000307" y="2657553"/>
            <a:ext cx="1357742" cy="51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38;g34376605d79_0_1466" title="Digital_Realty_TM_Brandmark_RGB_Black.svg.png">
            <a:extLst>
              <a:ext uri="{FF2B5EF4-FFF2-40B4-BE49-F238E27FC236}">
                <a16:creationId xmlns:a16="http://schemas.microsoft.com/office/drawing/2014/main" id="{E2CE87E0-8AE0-9A75-A828-530B279E846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601811" y="1289892"/>
            <a:ext cx="1026085" cy="48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THE ROUTING PROBLEM</a:t>
            </a:r>
            <a:endParaRPr/>
          </a:p>
        </p:txBody>
      </p:sp>
      <p:sp>
        <p:nvSpPr>
          <p:cNvPr id="198" name="Google Shape;198;p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99" name="Google Shape;199;p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Border Gateway Protocol (BGP): the Internet routing protocol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202" name="Google Shape;202;p4"/>
          <p:cNvSpPr txBox="1"/>
          <p:nvPr/>
        </p:nvSpPr>
        <p:spPr>
          <a:xfrm>
            <a:off x="271421" y="1254960"/>
            <a:ext cx="6434179" cy="48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current Internet routing system is inherently based on unverified trust between networks and does not have predictable route propagation.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 built-in validation that route advertisements are legitimate – in the absence of RPKI and ROV, any network can announce any ASN or IP prefix and thereby cause traffic to be re-routed (route leaks and hijacks)</a:t>
            </a:r>
          </a:p>
          <a:p>
            <a:pPr marL="228600" indent="-228600">
              <a:spcBef>
                <a:spcPts val="12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Sending and receiving networks typically cannot decide the path that intermediate routers direct their traffic across the Internet</a:t>
            </a:r>
            <a:endParaRPr lang="en-US" sz="1800" dirty="0"/>
          </a:p>
          <a:p>
            <a:pPr marL="228600" indent="-228600">
              <a:spcBef>
                <a:spcPts val="12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BGP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can send traffic through different jurisdictions thereby creating opportunities for surveillance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compromising security and making regulatory compliance complex</a:t>
            </a:r>
          </a:p>
          <a:p>
            <a:pPr marL="228600" indent="-228600">
              <a:spcBef>
                <a:spcPts val="12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sym typeface="Nunito Sans Light"/>
              </a:rPr>
              <a:t>BGP failover is relatively slow with convergence times of up to 3 minutes</a:t>
            </a:r>
            <a:endParaRPr sz="1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E607FF-7188-58CA-E1E9-DCDF26F43B01}"/>
              </a:ext>
            </a:extLst>
          </p:cNvPr>
          <p:cNvGrpSpPr/>
          <p:nvPr/>
        </p:nvGrpSpPr>
        <p:grpSpPr>
          <a:xfrm>
            <a:off x="6925056" y="1334492"/>
            <a:ext cx="4876800" cy="4703762"/>
            <a:chOff x="6324600" y="1209201"/>
            <a:chExt cx="4876800" cy="4703762"/>
          </a:xfrm>
        </p:grpSpPr>
        <p:sp>
          <p:nvSpPr>
            <p:cNvPr id="3" name="Google Shape;190;p3">
              <a:extLst>
                <a:ext uri="{FF2B5EF4-FFF2-40B4-BE49-F238E27FC236}">
                  <a16:creationId xmlns:a16="http://schemas.microsoft.com/office/drawing/2014/main" id="{95BEE680-46BC-3CFC-AAD5-1D84C96CD787}"/>
                </a:ext>
              </a:extLst>
            </p:cNvPr>
            <p:cNvSpPr/>
            <p:nvPr/>
          </p:nvSpPr>
          <p:spPr>
            <a:xfrm>
              <a:off x="6324600" y="1209201"/>
              <a:ext cx="4876800" cy="4703762"/>
            </a:xfrm>
            <a:prstGeom prst="roundRect">
              <a:avLst>
                <a:gd name="adj" fmla="val 431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pic>
          <p:nvPicPr>
            <p:cNvPr id="4" name="Google Shape;191;p3">
              <a:extLst>
                <a:ext uri="{FF2B5EF4-FFF2-40B4-BE49-F238E27FC236}">
                  <a16:creationId xmlns:a16="http://schemas.microsoft.com/office/drawing/2014/main" id="{2DC9559D-CEA4-AB8F-4EAD-88E588C3094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57310" y="1658615"/>
              <a:ext cx="4211380" cy="38049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4"/>
          <p:cNvSpPr txBox="1">
            <a:spLocks noGrp="1"/>
          </p:cNvSpPr>
          <p:nvPr>
            <p:ph type="title"/>
          </p:nvPr>
        </p:nvSpPr>
        <p:spPr>
          <a:xfrm>
            <a:off x="390150" y="382886"/>
            <a:ext cx="11411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>
                <a:latin typeface="Comfortaa Medium"/>
                <a:ea typeface="Comfortaa Medium"/>
                <a:cs typeface="Comfortaa Medium"/>
                <a:sym typeface="Comfortaa"/>
              </a:rPr>
              <a:t>SCION TODAY</a:t>
            </a:r>
            <a:endParaRPr/>
          </a:p>
        </p:txBody>
      </p:sp>
      <p:sp>
        <p:nvSpPr>
          <p:cNvPr id="1099" name="Google Shape;1099;p2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100" name="Google Shape;1100;p24"/>
          <p:cNvSpPr txBox="1"/>
          <p:nvPr/>
        </p:nvSpPr>
        <p:spPr>
          <a:xfrm>
            <a:off x="285750" y="721838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A growing ecosystem</a:t>
            </a:r>
            <a:endParaRPr/>
          </a:p>
        </p:txBody>
      </p:sp>
      <p:sp>
        <p:nvSpPr>
          <p:cNvPr id="1101" name="Google Shape;1101;p24"/>
          <p:cNvSpPr/>
          <p:nvPr/>
        </p:nvSpPr>
        <p:spPr>
          <a:xfrm rot="5400000" flipH="1">
            <a:off x="8496962" y="1958052"/>
            <a:ext cx="1839913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2" name="Google Shape;1102;p24"/>
          <p:cNvSpPr/>
          <p:nvPr/>
        </p:nvSpPr>
        <p:spPr>
          <a:xfrm rot="5400000" flipH="1">
            <a:off x="8499998" y="64301"/>
            <a:ext cx="1833840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3" name="Google Shape;1103;p24"/>
          <p:cNvSpPr/>
          <p:nvPr/>
        </p:nvSpPr>
        <p:spPr>
          <a:xfrm rot="-5400000">
            <a:off x="1848774" y="1958052"/>
            <a:ext cx="1839913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4" name="Google Shape;1104;p24"/>
          <p:cNvSpPr/>
          <p:nvPr/>
        </p:nvSpPr>
        <p:spPr>
          <a:xfrm>
            <a:off x="4225925" y="3425825"/>
            <a:ext cx="1839913" cy="1843088"/>
          </a:xfrm>
          <a:custGeom>
            <a:avLst/>
            <a:gdLst/>
            <a:ahLst/>
            <a:cxnLst/>
            <a:rect l="l" t="t" r="r" b="b"/>
            <a:pathLst>
              <a:path w="9655" h="9673" extrusionOk="0">
                <a:moveTo>
                  <a:pt x="9655" y="18"/>
                </a:moveTo>
                <a:cubicBezTo>
                  <a:pt x="9652" y="5016"/>
                  <a:pt x="9652" y="5016"/>
                  <a:pt x="9652" y="5016"/>
                </a:cubicBezTo>
                <a:cubicBezTo>
                  <a:pt x="9650" y="7580"/>
                  <a:pt x="7563" y="9667"/>
                  <a:pt x="5020" y="9647"/>
                </a:cubicBezTo>
                <a:cubicBezTo>
                  <a:pt x="0" y="9673"/>
                  <a:pt x="0" y="9673"/>
                  <a:pt x="0" y="9673"/>
                </a:cubicBezTo>
                <a:cubicBezTo>
                  <a:pt x="4" y="4631"/>
                  <a:pt x="4" y="4631"/>
                  <a:pt x="4" y="4631"/>
                </a:cubicBezTo>
                <a:cubicBezTo>
                  <a:pt x="6" y="2111"/>
                  <a:pt x="2093" y="23"/>
                  <a:pt x="4636" y="0"/>
                </a:cubicBezTo>
                <a:cubicBezTo>
                  <a:pt x="9655" y="18"/>
                  <a:pt x="9655" y="18"/>
                  <a:pt x="9655" y="18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5" name="Google Shape;1105;p24"/>
          <p:cNvSpPr/>
          <p:nvPr/>
        </p:nvSpPr>
        <p:spPr>
          <a:xfrm rot="-5400000">
            <a:off x="1851811" y="64301"/>
            <a:ext cx="1833840" cy="4775461"/>
          </a:xfrm>
          <a:prstGeom prst="round2SameRect">
            <a:avLst>
              <a:gd name="adj1" fmla="val 693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6" name="Google Shape;1106;p24"/>
          <p:cNvSpPr/>
          <p:nvPr/>
        </p:nvSpPr>
        <p:spPr>
          <a:xfrm>
            <a:off x="4225925" y="1530350"/>
            <a:ext cx="1839913" cy="1844675"/>
          </a:xfrm>
          <a:custGeom>
            <a:avLst/>
            <a:gdLst/>
            <a:ahLst/>
            <a:cxnLst/>
            <a:rect l="l" t="t" r="r" b="b"/>
            <a:pathLst>
              <a:path w="19315" h="19349" extrusionOk="0">
                <a:moveTo>
                  <a:pt x="0" y="34"/>
                </a:moveTo>
                <a:cubicBezTo>
                  <a:pt x="10" y="10030"/>
                  <a:pt x="10" y="10030"/>
                  <a:pt x="10" y="10030"/>
                </a:cubicBezTo>
                <a:cubicBezTo>
                  <a:pt x="14" y="15158"/>
                  <a:pt x="4191" y="19334"/>
                  <a:pt x="9275" y="19296"/>
                </a:cubicBezTo>
                <a:cubicBezTo>
                  <a:pt x="19315" y="19349"/>
                  <a:pt x="19315" y="19349"/>
                  <a:pt x="19315" y="19349"/>
                </a:cubicBezTo>
                <a:cubicBezTo>
                  <a:pt x="19305" y="9266"/>
                  <a:pt x="19305" y="9266"/>
                  <a:pt x="19305" y="9266"/>
                </a:cubicBezTo>
                <a:cubicBezTo>
                  <a:pt x="19300" y="4224"/>
                  <a:pt x="15124" y="48"/>
                  <a:pt x="10039" y="0"/>
                </a:cubicBezTo>
                <a:cubicBezTo>
                  <a:pt x="0" y="34"/>
                  <a:pt x="0" y="34"/>
                  <a:pt x="0" y="3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7" name="Google Shape;1107;p24"/>
          <p:cNvSpPr/>
          <p:nvPr/>
        </p:nvSpPr>
        <p:spPr>
          <a:xfrm>
            <a:off x="6124575" y="1535113"/>
            <a:ext cx="1841500" cy="1839913"/>
          </a:xfrm>
          <a:custGeom>
            <a:avLst/>
            <a:gdLst/>
            <a:ahLst/>
            <a:cxnLst/>
            <a:rect l="l" t="t" r="r" b="b"/>
            <a:pathLst>
              <a:path w="9673" h="9655" extrusionOk="0">
                <a:moveTo>
                  <a:pt x="9655" y="0"/>
                </a:moveTo>
                <a:cubicBezTo>
                  <a:pt x="4657" y="3"/>
                  <a:pt x="4657" y="3"/>
                  <a:pt x="4657" y="3"/>
                </a:cubicBezTo>
                <a:cubicBezTo>
                  <a:pt x="2093" y="5"/>
                  <a:pt x="5" y="2092"/>
                  <a:pt x="25" y="4635"/>
                </a:cubicBezTo>
                <a:cubicBezTo>
                  <a:pt x="0" y="9655"/>
                  <a:pt x="0" y="9655"/>
                  <a:pt x="0" y="9655"/>
                </a:cubicBezTo>
                <a:cubicBezTo>
                  <a:pt x="5041" y="9651"/>
                  <a:pt x="5041" y="9651"/>
                  <a:pt x="5041" y="9651"/>
                </a:cubicBezTo>
                <a:cubicBezTo>
                  <a:pt x="7562" y="9649"/>
                  <a:pt x="9649" y="7562"/>
                  <a:pt x="9673" y="5019"/>
                </a:cubicBezTo>
                <a:cubicBezTo>
                  <a:pt x="9655" y="0"/>
                  <a:pt x="9655" y="0"/>
                  <a:pt x="9655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8" name="Google Shape;1108;p24"/>
          <p:cNvSpPr/>
          <p:nvPr/>
        </p:nvSpPr>
        <p:spPr>
          <a:xfrm>
            <a:off x="6119812" y="3429000"/>
            <a:ext cx="1843088" cy="1841500"/>
          </a:xfrm>
          <a:custGeom>
            <a:avLst/>
            <a:gdLst/>
            <a:ahLst/>
            <a:cxnLst/>
            <a:rect l="l" t="t" r="r" b="b"/>
            <a:pathLst>
              <a:path w="9675" h="9657" extrusionOk="0">
                <a:moveTo>
                  <a:pt x="17" y="0"/>
                </a:moveTo>
                <a:cubicBezTo>
                  <a:pt x="5015" y="4"/>
                  <a:pt x="5015" y="4"/>
                  <a:pt x="5015" y="4"/>
                </a:cubicBezTo>
                <a:cubicBezTo>
                  <a:pt x="7579" y="7"/>
                  <a:pt x="9667" y="2095"/>
                  <a:pt x="9648" y="4637"/>
                </a:cubicBezTo>
                <a:cubicBezTo>
                  <a:pt x="9675" y="9657"/>
                  <a:pt x="9675" y="9657"/>
                  <a:pt x="9675" y="9657"/>
                </a:cubicBezTo>
                <a:cubicBezTo>
                  <a:pt x="4633" y="9652"/>
                  <a:pt x="4633" y="9652"/>
                  <a:pt x="4633" y="9652"/>
                </a:cubicBezTo>
                <a:cubicBezTo>
                  <a:pt x="2113" y="9650"/>
                  <a:pt x="25" y="7562"/>
                  <a:pt x="0" y="5019"/>
                </a:cubicBezTo>
                <a:cubicBezTo>
                  <a:pt x="17" y="0"/>
                  <a:pt x="17" y="0"/>
                  <a:pt x="17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109" name="Google Shape;1109;p24" descr="Google Shape;1327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809" y="1845762"/>
            <a:ext cx="1021684" cy="17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24" descr="Google Shape;1328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6032" y="2924888"/>
            <a:ext cx="945238" cy="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24" descr="Google Shape;1331;p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1644" y="1830909"/>
            <a:ext cx="339299" cy="26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24" descr="Google Shape;1357;p1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2803" y="1816069"/>
            <a:ext cx="745251" cy="2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24" descr="Google Shape;1358;p1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801" y="2375678"/>
            <a:ext cx="813254" cy="2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24" descr="Google Shape;1362;p1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10682" y="2324474"/>
            <a:ext cx="895939" cy="32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0302" y="2777093"/>
            <a:ext cx="750252" cy="42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24"/>
          <p:cNvPicPr preferRelativeResize="0"/>
          <p:nvPr/>
        </p:nvPicPr>
        <p:blipFill rotWithShape="1">
          <a:blip r:embed="rId10">
            <a:alphaModFix/>
          </a:blip>
          <a:srcRect l="14088" t="21732" r="14078" b="23861"/>
          <a:stretch/>
        </p:blipFill>
        <p:spPr>
          <a:xfrm>
            <a:off x="1900457" y="2337689"/>
            <a:ext cx="761673" cy="35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55908" y="2847318"/>
            <a:ext cx="650770" cy="37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24"/>
          <p:cNvSpPr txBox="1"/>
          <p:nvPr/>
        </p:nvSpPr>
        <p:spPr>
          <a:xfrm>
            <a:off x="6174336" y="2712681"/>
            <a:ext cx="15142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Vendors, Integrators</a:t>
            </a:r>
            <a:endParaRPr/>
          </a:p>
        </p:txBody>
      </p:sp>
      <p:sp>
        <p:nvSpPr>
          <p:cNvPr id="1119" name="Google Shape;1119;p24"/>
          <p:cNvSpPr txBox="1"/>
          <p:nvPr/>
        </p:nvSpPr>
        <p:spPr>
          <a:xfrm>
            <a:off x="4458091" y="2712681"/>
            <a:ext cx="15142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Research</a:t>
            </a:r>
            <a:endParaRPr/>
          </a:p>
        </p:txBody>
      </p:sp>
      <p:sp>
        <p:nvSpPr>
          <p:cNvPr id="1120" name="Google Shape;1120;p24"/>
          <p:cNvSpPr txBox="1"/>
          <p:nvPr/>
        </p:nvSpPr>
        <p:spPr>
          <a:xfrm>
            <a:off x="6174336" y="4565223"/>
            <a:ext cx="15142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Users</a:t>
            </a:r>
            <a:endParaRPr/>
          </a:p>
        </p:txBody>
      </p:sp>
      <p:sp>
        <p:nvSpPr>
          <p:cNvPr id="1121" name="Google Shape;1121;p24"/>
          <p:cNvSpPr txBox="1"/>
          <p:nvPr/>
        </p:nvSpPr>
        <p:spPr>
          <a:xfrm>
            <a:off x="4458091" y="4565223"/>
            <a:ext cx="15142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rPr>
              <a:t>ISPs</a:t>
            </a:r>
            <a:endParaRPr/>
          </a:p>
        </p:txBody>
      </p:sp>
      <p:pic>
        <p:nvPicPr>
          <p:cNvPr id="1122" name="Google Shape;1122;p24" descr="Google Shape;1332;p10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74248" y="3767665"/>
            <a:ext cx="588724" cy="15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24" descr="Google Shape;1333;p10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51064" y="4085596"/>
            <a:ext cx="705677" cy="47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24" descr="Google Shape;1334;p10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69547" y="4588754"/>
            <a:ext cx="468711" cy="46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24" descr="Google Shape;1336;p10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94945" y="4180981"/>
            <a:ext cx="555657" cy="27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24" descr="Google Shape;1338;p10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75621" y="3541548"/>
            <a:ext cx="856563" cy="57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24" descr="Google Shape;1350;p10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927145" y="3653823"/>
            <a:ext cx="691258" cy="346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24" descr="Google Shape;1352;p10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09154" y="3665627"/>
            <a:ext cx="633193" cy="32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24" descr="Google Shape;1361;p10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693957" y="4717599"/>
            <a:ext cx="663589" cy="21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24"/>
          <p:cNvPicPr preferRelativeResize="0"/>
          <p:nvPr/>
        </p:nvPicPr>
        <p:blipFill rotWithShape="1">
          <a:blip r:embed="rId20">
            <a:alphaModFix/>
          </a:blip>
          <a:srcRect l="22808" t="18259" r="22438" b="18099"/>
          <a:stretch/>
        </p:blipFill>
        <p:spPr>
          <a:xfrm>
            <a:off x="3071723" y="4604007"/>
            <a:ext cx="400643" cy="36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24"/>
          <p:cNvPicPr preferRelativeResize="0"/>
          <p:nvPr/>
        </p:nvPicPr>
        <p:blipFill rotWithShape="1">
          <a:blip r:embed="rId21">
            <a:alphaModFix/>
          </a:blip>
          <a:srcRect t="24198" b="31848"/>
          <a:stretch/>
        </p:blipFill>
        <p:spPr>
          <a:xfrm>
            <a:off x="3581266" y="4176007"/>
            <a:ext cx="658925" cy="28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2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732014" y="4315772"/>
            <a:ext cx="590662" cy="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2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910858" y="3776571"/>
            <a:ext cx="656112" cy="65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2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381750" y="3575450"/>
            <a:ext cx="1123781" cy="112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536303" y="1855860"/>
            <a:ext cx="778701" cy="77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2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824344" y="1893615"/>
            <a:ext cx="795409" cy="79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24" descr="Google Shape;1340;p10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838637" y="4492741"/>
            <a:ext cx="836451" cy="32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24" descr="Google Shape;1341;p10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1028460" y="4042240"/>
            <a:ext cx="250978" cy="32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24" descr="Google Shape;1342;p10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9804258" y="3686340"/>
            <a:ext cx="740013" cy="20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24" descr="Google Shape;216;p13"/>
          <p:cNvPicPr preferRelativeResize="0"/>
          <p:nvPr/>
        </p:nvPicPr>
        <p:blipFill rotWithShape="1">
          <a:blip r:embed="rId30">
            <a:alphaModFix/>
          </a:blip>
          <a:srcRect l="11692" t="37177" r="8736" b="34234"/>
          <a:stretch/>
        </p:blipFill>
        <p:spPr>
          <a:xfrm>
            <a:off x="8221761" y="4481183"/>
            <a:ext cx="1457609" cy="52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24" descr="Picture 59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8378073" y="4088015"/>
            <a:ext cx="738975" cy="26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24" descr="Picture 60"/>
          <p:cNvPicPr preferRelativeResize="0"/>
          <p:nvPr/>
        </p:nvPicPr>
        <p:blipFill rotWithShape="1">
          <a:blip r:embed="rId32">
            <a:alphaModFix/>
          </a:blip>
          <a:srcRect l="5824" t="39614" r="6440" b="40199"/>
          <a:stretch/>
        </p:blipFill>
        <p:spPr>
          <a:xfrm>
            <a:off x="8235334" y="3694963"/>
            <a:ext cx="1055237" cy="20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4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9956705" y="4086530"/>
            <a:ext cx="600313" cy="27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24" descr="Google Shape;1335;p101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8429843" y="1761668"/>
            <a:ext cx="866847" cy="21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24" descr="Google Shape;1339;p10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9509604" y="2291185"/>
            <a:ext cx="935563" cy="18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4" descr="Google Shape;1351;p10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8470904" y="2245179"/>
            <a:ext cx="716681" cy="20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24" descr="Google Shape;1353;p10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834354" y="4551629"/>
            <a:ext cx="621655" cy="25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24" descr="Google Shape;1354;p10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9602334" y="1777187"/>
            <a:ext cx="750126" cy="27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24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327291" y="2684259"/>
            <a:ext cx="1071950" cy="25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2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0658078" y="1767034"/>
            <a:ext cx="803250" cy="20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24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9638023" y="2722114"/>
            <a:ext cx="917352" cy="18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0843130" y="2619250"/>
            <a:ext cx="387303" cy="387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1155" name="Google Shape;1155;p24"/>
          <p:cNvPicPr preferRelativeResize="0"/>
          <p:nvPr/>
        </p:nvPicPr>
        <p:blipFill rotWithShape="1">
          <a:blip r:embed="rId43">
            <a:alphaModFix/>
          </a:blip>
          <a:srcRect t="41184" b="38980"/>
          <a:stretch/>
        </p:blipFill>
        <p:spPr>
          <a:xfrm>
            <a:off x="10548852" y="2288949"/>
            <a:ext cx="1021701" cy="20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4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10755827" y="3690268"/>
            <a:ext cx="778701" cy="17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7E9965-C5B1-3CF7-3645-31CEFB333CC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11463" y="3589856"/>
            <a:ext cx="733370" cy="440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CEF738-F116-55F9-FAC4-54769139396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21616" y="4203026"/>
            <a:ext cx="618347" cy="294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B6040-9580-1BB5-D29E-6407605CCD6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240739" y="4191407"/>
            <a:ext cx="301334" cy="301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DA004-7FD7-DBB7-FA26-CAD9A880E9F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91702" y="4713370"/>
            <a:ext cx="671804" cy="193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7D911-C1C0-B99C-CAE6-6FED239F923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157840" y="4754340"/>
            <a:ext cx="424796" cy="180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E69322-91BD-7BB7-48A0-8A93B9352FE0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172095" y="3734585"/>
            <a:ext cx="468711" cy="179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88518-B47A-CF39-9DFC-DA10B7370E3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3663936" y="4745871"/>
            <a:ext cx="475344" cy="15045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25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8343615" y="-805839"/>
            <a:ext cx="4987446" cy="506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25"/>
          <p:cNvSpPr txBox="1">
            <a:spLocks noGrp="1"/>
          </p:cNvSpPr>
          <p:nvPr>
            <p:ph type="title"/>
          </p:nvPr>
        </p:nvSpPr>
        <p:spPr>
          <a:xfrm>
            <a:off x="5276469" y="815206"/>
            <a:ext cx="3782187" cy="134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6600"/>
              <a:buFont typeface="Comfortaa"/>
              <a:buNone/>
            </a:pPr>
            <a:r>
              <a:rPr lang="en-US" sz="6600" dirty="0">
                <a:latin typeface="Comfortaa Medium"/>
                <a:ea typeface="Comfortaa Medium"/>
                <a:cs typeface="Comfortaa Medium"/>
                <a:sym typeface="Comfortaa"/>
              </a:rPr>
              <a:t>THANK YOU!</a:t>
            </a:r>
            <a:endParaRPr dirty="0"/>
          </a:p>
        </p:txBody>
      </p:sp>
      <p:sp>
        <p:nvSpPr>
          <p:cNvPr id="1163" name="Google Shape;1163;p2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164" name="Google Shape;1164;p25"/>
          <p:cNvSpPr txBox="1"/>
          <p:nvPr/>
        </p:nvSpPr>
        <p:spPr>
          <a:xfrm>
            <a:off x="5276469" y="319816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More information:</a:t>
            </a:r>
            <a:endParaRPr dirty="0"/>
          </a:p>
        </p:txBody>
      </p:sp>
      <p:sp>
        <p:nvSpPr>
          <p:cNvPr id="1165" name="Google Shape;1165;p25"/>
          <p:cNvSpPr txBox="1"/>
          <p:nvPr/>
        </p:nvSpPr>
        <p:spPr>
          <a:xfrm>
            <a:off x="612601" y="5263433"/>
            <a:ext cx="38616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Complete Guide to SCION </a:t>
            </a: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Springer Verlag, 2022</a:t>
            </a:r>
            <a:endParaRPr/>
          </a:p>
        </p:txBody>
      </p:sp>
      <p:sp>
        <p:nvSpPr>
          <p:cNvPr id="1166" name="Google Shape;1166;p25"/>
          <p:cNvSpPr txBox="1"/>
          <p:nvPr/>
        </p:nvSpPr>
        <p:spPr>
          <a:xfrm>
            <a:off x="5276469" y="3970812"/>
            <a:ext cx="6096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Association: </a:t>
            </a:r>
            <a:r>
              <a:rPr lang="en-US" sz="1600" u="sng" strike="noStrike" cap="none" dirty="0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https://www.scion.org </a:t>
            </a:r>
            <a:endParaRPr sz="1600" dirty="0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Reference &amp; Developer Docs</a:t>
            </a: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https://docs.scion.org/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Research: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https://scion-architecture.net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Vendor: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https://www.anapaya.net/resources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Latest Release: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https://github.com/scionproto/scion/releases/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167" name="Google Shape;1167;p2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pic>
        <p:nvPicPr>
          <p:cNvPr id="1168" name="Google Shape;1168;p25" descr="A book cover of a boo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4819" y="764998"/>
            <a:ext cx="2877228" cy="43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INTERNET ROUTING: WHAT ARE THE PROBLEMS?</a:t>
            </a:r>
            <a:endParaRPr dirty="0"/>
          </a:p>
        </p:txBody>
      </p:sp>
      <p:graphicFrame>
        <p:nvGraphicFramePr>
          <p:cNvPr id="209" name="Google Shape;209;p5"/>
          <p:cNvGraphicFramePr/>
          <p:nvPr>
            <p:extLst>
              <p:ext uri="{D42A27DB-BD31-4B8C-83A1-F6EECF244321}">
                <p14:modId xmlns:p14="http://schemas.microsoft.com/office/powerpoint/2010/main" val="1448101514"/>
              </p:ext>
            </p:extLst>
          </p:nvPr>
        </p:nvGraphicFramePr>
        <p:xfrm>
          <a:off x="390144" y="1450974"/>
          <a:ext cx="11411331" cy="4570400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156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1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9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EVENT</a:t>
                      </a:r>
                      <a:endParaRPr sz="1200" b="0" i="0" u="none" strike="noStrike" cap="none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EXPLANATION</a:t>
                      </a:r>
                      <a:endParaRPr sz="1200" b="0" u="none" strike="noStrike" cap="none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REPERCUSSIONS</a:t>
                      </a:r>
                      <a:endParaRPr sz="1200" b="0" u="none" strike="noStrike" cap="none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EXAMPLE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ROUTE LEAK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/>
                        <a:t>Usually accidental but sometimes malicious redirection of traffic through an unintended path. A network operator with multiple links announces to an upstream provider that it has a route to a destination through another link. 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Traffic is delayed or never delivered, with the intermediate network(s) carries unintended traffic.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be used for MITM including traffic inspection and/or modification.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In Jun 2019, Verizon accepted incorrect routes from DQE Communications that diverted traffic destined for Cloudflare, Facebook &amp; Amazon through small ISP. 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ROUTE OR PREFIX HIJACKING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/>
                        <a:t>A network operator or attacker impersonates another network operator by falsely announcing ownership of IP prefixes and/or ASNs. Re-routes traffic by offering a shorter or more specific path for malicious or censorship reasons.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Traffic is forwarded to the wrong destination.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be used for Denial-of-Service attacks, traffic interception or network masquerading.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Feb 2022 – </a:t>
                      </a:r>
                      <a:r>
                        <a:rPr lang="en-US" sz="1400" dirty="0" err="1"/>
                        <a:t>KLAYswap</a:t>
                      </a:r>
                      <a:r>
                        <a:rPr lang="en-US" sz="1400" dirty="0"/>
                        <a:t> Cryptocurrency hijack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Apr 2018 - Amazon Route 53 hijack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Feb 2008 - YouTube hijack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DATA SOVEREIGNTY BREACHES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/>
                        <a:t>BGP routing can, and often does, send traffic across geopolitical boundaries.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Can breach national and supra-national (e.g. GDPR) data protection legislation.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May 2023 – Australian healthcare data transferred through another country. 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0" name="Google Shape;210;p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211" name="Google Shape;211;p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12" name="Google Shape;212;p5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Some info @ a glance</a:t>
            </a:r>
            <a:endParaRPr dirty="0"/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039331" y="0"/>
            <a:ext cx="1981304" cy="2012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HOW IS THIS BEING ADDRESSED?</a:t>
            </a:r>
            <a:endParaRPr dirty="0"/>
          </a:p>
        </p:txBody>
      </p:sp>
      <p:graphicFrame>
        <p:nvGraphicFramePr>
          <p:cNvPr id="326" name="Google Shape;326;p10"/>
          <p:cNvGraphicFramePr/>
          <p:nvPr>
            <p:extLst>
              <p:ext uri="{D42A27DB-BD31-4B8C-83A1-F6EECF244321}">
                <p14:modId xmlns:p14="http://schemas.microsoft.com/office/powerpoint/2010/main" val="2891856887"/>
              </p:ext>
            </p:extLst>
          </p:nvPr>
        </p:nvGraphicFramePr>
        <p:xfrm>
          <a:off x="390144" y="1201738"/>
          <a:ext cx="11411331" cy="4881435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194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4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EVENT</a:t>
                      </a:r>
                      <a:endParaRPr sz="1200" b="0" i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EXPLANATION</a:t>
                      </a:r>
                      <a:endParaRPr sz="1200" b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LIMITATIONS</a:t>
                      </a:r>
                      <a:endParaRPr sz="1200" b="0" dirty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RPKI &amp; ROV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Resource Public Key Infrastructure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&amp; Route Origin Validation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ROAs (Route Origin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Authorisations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) provide cryptographic assertions of IP prefix ownership and which ASNs are allowed to originate them.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Routers can validate ROAs and generate appropriate route filters.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Requires widespread deployment to be effective (less than 50% of IP prefixes are signed in 2024)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Few network operators currently use ROV (5%).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Only does origin validation and does not validate paths through the Internet.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BGPSEC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BGP Security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Builds on RPKI to provide cryptographic assertions that every router (hop)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en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-route to a destination has authorized the advertisement of that route. Prevents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unauthorised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insertion of ASNs into a path to circumvent RPKI.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explicitly supported by all routers along a path to achieve full benefits.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Computationally intensive and introduces significant delays in route convergence.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Explicit path selection is not possible.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Almost no deployment.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ASPA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Autonomous System Provider Authorization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ASPA objects are similar to ROAs, but allow ASNs to authorize other ASNs to carry their traffic through the Internet. Works out-of-band so doesn’t need to be deployed on all routers.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Developmental stop-gap technology  and 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          </a:ext>
                          </a:extLst>
                        </a:rPr>
                        <a:t>not yet an Internet standard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          </a:ext>
                          </a:extLst>
                        </a:rPr>
                        <a:t>Does not provide assurances that traffic will actually follow validated paths.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lt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SCION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Inter-domain routing architecture offering secure path awareness and selection.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supported by border routers.</a:t>
                      </a:r>
                      <a:endParaRPr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7" name="Google Shape;327;p1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28" name="Google Shape;328;p1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29" name="Google Shape;329;p10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Some info @ a glance</a:t>
            </a:r>
          </a:p>
          <a:p>
            <a:pPr marL="0" indent="0"/>
            <a:r>
              <a:rPr lang="en-US" dirty="0"/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pic>
        <p:nvPicPr>
          <p:cNvPr id="330" name="Google Shape;330;p10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210699" y="-492375"/>
            <a:ext cx="2324625" cy="236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>
          <a:extLst>
            <a:ext uri="{FF2B5EF4-FFF2-40B4-BE49-F238E27FC236}">
              <a16:creationId xmlns:a16="http://schemas.microsoft.com/office/drawing/2014/main" id="{F1B292CF-4A3A-641E-A2AC-EA15147F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">
            <a:extLst>
              <a:ext uri="{FF2B5EF4-FFF2-40B4-BE49-F238E27FC236}">
                <a16:creationId xmlns:a16="http://schemas.microsoft.com/office/drawing/2014/main" id="{0F5ACCED-82CC-E05E-F426-DC4F0F697366}"/>
              </a:ext>
            </a:extLst>
          </p:cNvPr>
          <p:cNvSpPr/>
          <p:nvPr/>
        </p:nvSpPr>
        <p:spPr>
          <a:xfrm>
            <a:off x="6556549" y="836614"/>
            <a:ext cx="5244925" cy="5519736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37" name="Google Shape;337;p11">
            <a:extLst>
              <a:ext uri="{FF2B5EF4-FFF2-40B4-BE49-F238E27FC236}">
                <a16:creationId xmlns:a16="http://schemas.microsoft.com/office/drawing/2014/main" id="{E4B3BD93-CC44-76D6-45B0-947C66C34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CRITICAL INFRASTRUCTURE</a:t>
            </a:r>
            <a:endParaRPr dirty="0"/>
          </a:p>
        </p:txBody>
      </p:sp>
      <p:sp>
        <p:nvSpPr>
          <p:cNvPr id="338" name="Google Shape;338;p11">
            <a:extLst>
              <a:ext uri="{FF2B5EF4-FFF2-40B4-BE49-F238E27FC236}">
                <a16:creationId xmlns:a16="http://schemas.microsoft.com/office/drawing/2014/main" id="{22B60FB9-BA86-A709-D62F-7B1F5376482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39" name="Google Shape;339;p11">
            <a:extLst>
              <a:ext uri="{FF2B5EF4-FFF2-40B4-BE49-F238E27FC236}">
                <a16:creationId xmlns:a16="http://schemas.microsoft.com/office/drawing/2014/main" id="{4C8CF034-A8C0-2D1A-BDA1-0EEE6F0393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40" name="Google Shape;340;p11">
            <a:extLst>
              <a:ext uri="{FF2B5EF4-FFF2-40B4-BE49-F238E27FC236}">
                <a16:creationId xmlns:a16="http://schemas.microsoft.com/office/drawing/2014/main" id="{E907D6A0-9AEC-97D1-A2CA-88FB7F1666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0145" y="836613"/>
            <a:ext cx="11411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Legacy infrastructure needs replacing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AD268B-E250-77AF-4604-31F2FA0B37FC}"/>
              </a:ext>
            </a:extLst>
          </p:cNvPr>
          <p:cNvGrpSpPr/>
          <p:nvPr/>
        </p:nvGrpSpPr>
        <p:grpSpPr>
          <a:xfrm>
            <a:off x="8540179" y="2267178"/>
            <a:ext cx="1277664" cy="553957"/>
            <a:chOff x="1865011" y="2400253"/>
            <a:chExt cx="1277664" cy="553957"/>
          </a:xfrm>
        </p:grpSpPr>
        <p:sp>
          <p:nvSpPr>
            <p:cNvPr id="5" name="Google Shape;247;p24">
              <a:extLst>
                <a:ext uri="{FF2B5EF4-FFF2-40B4-BE49-F238E27FC236}">
                  <a16:creationId xmlns:a16="http://schemas.microsoft.com/office/drawing/2014/main" id="{9A335E32-F045-AE54-9376-0EF7FE3B7ECC}"/>
                </a:ext>
              </a:extLst>
            </p:cNvPr>
            <p:cNvSpPr txBox="1"/>
            <p:nvPr/>
          </p:nvSpPr>
          <p:spPr>
            <a:xfrm>
              <a:off x="1865011" y="2400253"/>
              <a:ext cx="1277664" cy="5539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Area</a:t>
              </a: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</a:t>
              </a:r>
              <a:b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</a:b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Control </a:t>
              </a:r>
              <a:b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</a:b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Centers</a:t>
              </a:r>
            </a:p>
          </p:txBody>
        </p: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319E475-F76D-F67D-6297-B4B30BE2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1208" y="2469659"/>
              <a:ext cx="331467" cy="474662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C5478-0589-1B04-B0BF-73F90B37A8DC}"/>
              </a:ext>
            </a:extLst>
          </p:cNvPr>
          <p:cNvCxnSpPr>
            <a:cxnSpLocks/>
          </p:cNvCxnSpPr>
          <p:nvPr/>
        </p:nvCxnSpPr>
        <p:spPr>
          <a:xfrm flipV="1">
            <a:off x="8130850" y="2818851"/>
            <a:ext cx="408947" cy="3891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247;p24">
            <a:extLst>
              <a:ext uri="{FF2B5EF4-FFF2-40B4-BE49-F238E27FC236}">
                <a16:creationId xmlns:a16="http://schemas.microsoft.com/office/drawing/2014/main" id="{0D22B435-3C00-F230-534F-7DB6629E08BB}"/>
              </a:ext>
            </a:extLst>
          </p:cNvPr>
          <p:cNvSpPr txBox="1"/>
          <p:nvPr/>
        </p:nvSpPr>
        <p:spPr>
          <a:xfrm>
            <a:off x="6853186" y="3197114"/>
            <a:ext cx="127766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Aircraft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b="1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" name="Google Shape;247;p24">
            <a:extLst>
              <a:ext uri="{FF2B5EF4-FFF2-40B4-BE49-F238E27FC236}">
                <a16:creationId xmlns:a16="http://schemas.microsoft.com/office/drawing/2014/main" id="{7588492F-FD6D-21E3-9B63-DF48ADB79482}"/>
              </a:ext>
            </a:extLst>
          </p:cNvPr>
          <p:cNvSpPr txBox="1"/>
          <p:nvPr/>
        </p:nvSpPr>
        <p:spPr>
          <a:xfrm>
            <a:off x="6853186" y="1381655"/>
            <a:ext cx="127766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Terminal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enters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B80AA4-3AF6-0E04-8940-162E9D88393E}"/>
              </a:ext>
            </a:extLst>
          </p:cNvPr>
          <p:cNvCxnSpPr>
            <a:cxnSpLocks/>
          </p:cNvCxnSpPr>
          <p:nvPr/>
        </p:nvCxnSpPr>
        <p:spPr>
          <a:xfrm>
            <a:off x="8116372" y="1793533"/>
            <a:ext cx="440189" cy="4946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AC439D-6D2F-8F28-FF60-8CF6721E0B24}"/>
              </a:ext>
            </a:extLst>
          </p:cNvPr>
          <p:cNvSpPr txBox="1"/>
          <p:nvPr/>
        </p:nvSpPr>
        <p:spPr>
          <a:xfrm>
            <a:off x="8247017" y="1853745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Phone</a:t>
            </a:r>
          </a:p>
        </p:txBody>
      </p:sp>
      <p:sp>
        <p:nvSpPr>
          <p:cNvPr id="12" name="Google Shape;247;p24">
            <a:extLst>
              <a:ext uri="{FF2B5EF4-FFF2-40B4-BE49-F238E27FC236}">
                <a16:creationId xmlns:a16="http://schemas.microsoft.com/office/drawing/2014/main" id="{80D03F50-5625-71F1-63A9-75A681C00EB7}"/>
              </a:ext>
            </a:extLst>
          </p:cNvPr>
          <p:cNvSpPr txBox="1"/>
          <p:nvPr/>
        </p:nvSpPr>
        <p:spPr>
          <a:xfrm>
            <a:off x="10097848" y="3191327"/>
            <a:ext cx="1456399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Airline Operational Control Centers</a:t>
            </a:r>
          </a:p>
        </p:txBody>
      </p:sp>
      <p:sp>
        <p:nvSpPr>
          <p:cNvPr id="13" name="Google Shape;247;p24">
            <a:extLst>
              <a:ext uri="{FF2B5EF4-FFF2-40B4-BE49-F238E27FC236}">
                <a16:creationId xmlns:a16="http://schemas.microsoft.com/office/drawing/2014/main" id="{DA66698A-7E6A-169D-266C-709527742BA1}"/>
              </a:ext>
            </a:extLst>
          </p:cNvPr>
          <p:cNvSpPr txBox="1"/>
          <p:nvPr/>
        </p:nvSpPr>
        <p:spPr>
          <a:xfrm>
            <a:off x="10099960" y="1387367"/>
            <a:ext cx="1457321" cy="553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Eurocontrol</a:t>
            </a:r>
            <a:endParaRPr lang="en-US" sz="1000" b="1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Receives flight plans and assigns slots</a:t>
            </a:r>
            <a:endParaRPr lang="en-US" sz="1000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04102-0C47-F8E4-2F7C-FA9A43EF8E7C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815346" y="1923657"/>
            <a:ext cx="10702" cy="12676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E2296C-2B70-18C0-AFF7-9C86CBE0D8CB}"/>
              </a:ext>
            </a:extLst>
          </p:cNvPr>
          <p:cNvSpPr txBox="1"/>
          <p:nvPr/>
        </p:nvSpPr>
        <p:spPr>
          <a:xfrm>
            <a:off x="10812625" y="2264853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Flight Plans: </a:t>
            </a:r>
            <a:br>
              <a:rPr lang="en-US" sz="1000" dirty="0"/>
            </a:br>
            <a:r>
              <a:rPr lang="en-US" sz="1000" dirty="0"/>
              <a:t>OLDI Protocol</a:t>
            </a:r>
          </a:p>
          <a:p>
            <a:r>
              <a:rPr lang="en-US" sz="1000" dirty="0"/>
              <a:t>and Phone</a:t>
            </a:r>
          </a:p>
        </p:txBody>
      </p:sp>
      <p:sp>
        <p:nvSpPr>
          <p:cNvPr id="16" name="Google Shape;247;p24">
            <a:extLst>
              <a:ext uri="{FF2B5EF4-FFF2-40B4-BE49-F238E27FC236}">
                <a16:creationId xmlns:a16="http://schemas.microsoft.com/office/drawing/2014/main" id="{D815D49B-AA2F-3794-4615-C2CF42BC76FE}"/>
              </a:ext>
            </a:extLst>
          </p:cNvPr>
          <p:cNvSpPr txBox="1"/>
          <p:nvPr/>
        </p:nvSpPr>
        <p:spPr>
          <a:xfrm>
            <a:off x="6836026" y="2412334"/>
            <a:ext cx="1277664" cy="2461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RADAR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ILS</a:t>
            </a:r>
          </a:p>
        </p:txBody>
      </p:sp>
      <p:sp>
        <p:nvSpPr>
          <p:cNvPr id="17" name="Google Shape;247;p24">
            <a:extLst>
              <a:ext uri="{FF2B5EF4-FFF2-40B4-BE49-F238E27FC236}">
                <a16:creationId xmlns:a16="http://schemas.microsoft.com/office/drawing/2014/main" id="{EF894CF6-DBFE-042A-F60A-E73207A813C3}"/>
              </a:ext>
            </a:extLst>
          </p:cNvPr>
          <p:cNvSpPr txBox="1"/>
          <p:nvPr/>
        </p:nvSpPr>
        <p:spPr>
          <a:xfrm>
            <a:off x="8540179" y="3200307"/>
            <a:ext cx="127384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Airport 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Tower &amp;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Apron</a:t>
            </a:r>
          </a:p>
        </p:txBody>
      </p:sp>
      <p:sp>
        <p:nvSpPr>
          <p:cNvPr id="19" name="Google Shape;202;p4">
            <a:extLst>
              <a:ext uri="{FF2B5EF4-FFF2-40B4-BE49-F238E27FC236}">
                <a16:creationId xmlns:a16="http://schemas.microsoft.com/office/drawing/2014/main" id="{080B39A3-B206-D290-66AB-2B82BEEB363B}"/>
              </a:ext>
            </a:extLst>
          </p:cNvPr>
          <p:cNvSpPr txBox="1"/>
          <p:nvPr/>
        </p:nvSpPr>
        <p:spPr>
          <a:xfrm>
            <a:off x="331900" y="1316513"/>
            <a:ext cx="5922352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critical infrastructures in power, transport, emergency services etc..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run on legacy infrastructures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important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egacy infrastructures are still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not 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fully networked and/or are not IP based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It is expensive, inefficient and becoming harder to support these legacy infrastructures</a:t>
            </a:r>
            <a:endParaRPr lang="en-US" sz="1800" b="0" i="0" u="none" strike="noStrike" cap="none" dirty="0">
              <a:solidFill>
                <a:srgbClr val="262626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Internet is now able to provide sufficiently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reliable and resilient connectivity, like the power grid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Critical infrastructure operators want to take advantage of commodity Internet services as they offer cost and resilience advantages, but higher trust and data sovereignty assurances are required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True inter-domain and multi-ISP support is highly desirable or required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6C28E8-72CC-2AD0-892E-F4AA5670ED22}"/>
              </a:ext>
            </a:extLst>
          </p:cNvPr>
          <p:cNvSpPr txBox="1"/>
          <p:nvPr/>
        </p:nvSpPr>
        <p:spPr>
          <a:xfrm>
            <a:off x="6746789" y="3788238"/>
            <a:ext cx="4871917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/>
              <a:t>Star centered around Area Control Centers </a:t>
            </a:r>
          </a:p>
          <a:p>
            <a:pPr>
              <a:spcAft>
                <a:spcPts val="400"/>
              </a:spcAft>
            </a:pPr>
            <a:r>
              <a:rPr lang="en-US" dirty="0"/>
              <a:t>Radar &amp; ILS physically connected to control towers</a:t>
            </a:r>
          </a:p>
          <a:p>
            <a:pPr>
              <a:spcAft>
                <a:spcPts val="400"/>
              </a:spcAft>
            </a:pPr>
            <a:r>
              <a:rPr lang="en-US" dirty="0"/>
              <a:t>No connectivity between Control Centers beyond phone</a:t>
            </a:r>
          </a:p>
          <a:p>
            <a:pPr>
              <a:spcAft>
                <a:spcPts val="400"/>
              </a:spcAft>
            </a:pPr>
            <a:r>
              <a:rPr lang="en-US" dirty="0"/>
              <a:t>Aircraft can only be managed within radio range of Control Center (so cannot be slowed/speed-up by destination)</a:t>
            </a:r>
          </a:p>
          <a:p>
            <a:pPr>
              <a:spcAft>
                <a:spcPts val="400"/>
              </a:spcAft>
            </a:pPr>
            <a:r>
              <a:rPr lang="en-US" dirty="0"/>
              <a:t>OLDI protocol is based on data layer similar to RS232</a:t>
            </a:r>
          </a:p>
          <a:p>
            <a:pPr>
              <a:spcAft>
                <a:spcPts val="400"/>
              </a:spcAft>
            </a:pPr>
            <a:r>
              <a:rPr lang="en-US" dirty="0"/>
              <a:t>Aircraft transponders can be spoofed and jammed</a:t>
            </a:r>
          </a:p>
          <a:p>
            <a:pPr>
              <a:spcAft>
                <a:spcPts val="400"/>
              </a:spcAft>
            </a:pPr>
            <a:r>
              <a:rPr lang="en-US" dirty="0"/>
              <a:t>Limited coordination means inefficient management of slots</a:t>
            </a:r>
          </a:p>
          <a:p>
            <a:r>
              <a:rPr lang="en-US" dirty="0"/>
              <a:t>System heavily reliant on closed loop and implicit trust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CDA1E-9117-46F6-4B90-F8064B1D7BD3}"/>
              </a:ext>
            </a:extLst>
          </p:cNvPr>
          <p:cNvSpPr txBox="1"/>
          <p:nvPr/>
        </p:nvSpPr>
        <p:spPr>
          <a:xfrm>
            <a:off x="7786201" y="986318"/>
            <a:ext cx="2515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unito Sans Normal" pitchFamily="2" charset="77"/>
              </a:rPr>
              <a:t>Example: Air Traffic Control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9E5EC2-CDE5-938B-1AC5-B6D97CB6EEF5}"/>
              </a:ext>
            </a:extLst>
          </p:cNvPr>
          <p:cNvCxnSpPr>
            <a:cxnSpLocks/>
          </p:cNvCxnSpPr>
          <p:nvPr/>
        </p:nvCxnSpPr>
        <p:spPr>
          <a:xfrm flipH="1">
            <a:off x="9814023" y="1941324"/>
            <a:ext cx="283825" cy="3468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B0AD97-A981-085B-D871-882F85899955}"/>
              </a:ext>
            </a:extLst>
          </p:cNvPr>
          <p:cNvCxnSpPr>
            <a:cxnSpLocks/>
            <a:stCxn id="16" idx="3"/>
            <a:endCxn id="5" idx="1"/>
          </p:cNvCxnSpPr>
          <p:nvPr/>
        </p:nvCxnSpPr>
        <p:spPr>
          <a:xfrm>
            <a:off x="8113690" y="2535425"/>
            <a:ext cx="426489" cy="87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38BB69-84DD-BE78-C18C-86CF9FB77D9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7474858" y="1793533"/>
            <a:ext cx="0" cy="6188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EB18FC-C241-3F5F-E07B-AC316F0EE705}"/>
              </a:ext>
            </a:extLst>
          </p:cNvPr>
          <p:cNvSpPr txBox="1"/>
          <p:nvPr/>
        </p:nvSpPr>
        <p:spPr>
          <a:xfrm>
            <a:off x="7097492" y="1909015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P2P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E5F67B-AEC3-96B9-F02D-8D3835B04225}"/>
              </a:ext>
            </a:extLst>
          </p:cNvPr>
          <p:cNvSpPr txBox="1"/>
          <p:nvPr/>
        </p:nvSpPr>
        <p:spPr>
          <a:xfrm>
            <a:off x="8116372" y="230159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P2P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A8279E-ACB0-E58A-B7C9-7C76E809EA8C}"/>
              </a:ext>
            </a:extLst>
          </p:cNvPr>
          <p:cNvSpPr txBox="1"/>
          <p:nvPr/>
        </p:nvSpPr>
        <p:spPr>
          <a:xfrm>
            <a:off x="7844355" y="282767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Radio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DAADF7-4BE9-0B1A-5F40-9148E454F4AA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>
            <a:off x="8130850" y="3397149"/>
            <a:ext cx="409329" cy="31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517CC-0712-3443-90CB-A207F787043E}"/>
              </a:ext>
            </a:extLst>
          </p:cNvPr>
          <p:cNvSpPr txBox="1"/>
          <p:nvPr/>
        </p:nvSpPr>
        <p:spPr>
          <a:xfrm>
            <a:off x="8069883" y="319713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Radio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6F8349-6C8D-1C3F-963E-F36071058B3D}"/>
              </a:ext>
            </a:extLst>
          </p:cNvPr>
          <p:cNvSpPr txBox="1"/>
          <p:nvPr/>
        </p:nvSpPr>
        <p:spPr>
          <a:xfrm>
            <a:off x="8950842" y="1538587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Slots: </a:t>
            </a:r>
            <a:br>
              <a:rPr lang="en-US" sz="1000" dirty="0"/>
            </a:br>
            <a:r>
              <a:rPr lang="en-US" sz="1000" dirty="0"/>
              <a:t>OLDI Protocol</a:t>
            </a:r>
          </a:p>
          <a:p>
            <a:r>
              <a:rPr lang="en-US" sz="1000" dirty="0"/>
              <a:t>P2P links</a:t>
            </a:r>
          </a:p>
        </p:txBody>
      </p:sp>
    </p:spTree>
    <p:extLst>
      <p:ext uri="{BB962C8B-B14F-4D97-AF65-F5344CB8AC3E}">
        <p14:creationId xmlns:p14="http://schemas.microsoft.com/office/powerpoint/2010/main" val="268881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384CD53-75EF-138E-2BE1-3D970157F1D6}"/>
              </a:ext>
            </a:extLst>
          </p:cNvPr>
          <p:cNvGrpSpPr/>
          <p:nvPr/>
        </p:nvGrpSpPr>
        <p:grpSpPr>
          <a:xfrm>
            <a:off x="5534778" y="1310150"/>
            <a:ext cx="6267074" cy="1628619"/>
            <a:chOff x="5534778" y="1310150"/>
            <a:chExt cx="6267074" cy="1628619"/>
          </a:xfrm>
        </p:grpSpPr>
        <p:sp>
          <p:nvSpPr>
            <p:cNvPr id="15" name="Google Shape;306;p9">
              <a:extLst>
                <a:ext uri="{FF2B5EF4-FFF2-40B4-BE49-F238E27FC236}">
                  <a16:creationId xmlns:a16="http://schemas.microsoft.com/office/drawing/2014/main" id="{8E6DEE1C-519A-AA35-8116-7AF8938AA0EB}"/>
                </a:ext>
              </a:extLst>
            </p:cNvPr>
            <p:cNvSpPr/>
            <p:nvPr/>
          </p:nvSpPr>
          <p:spPr>
            <a:xfrm rot="5400000" flipH="1">
              <a:off x="8268705" y="-594378"/>
              <a:ext cx="1627898" cy="5438396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88473F-9113-AA0C-5D0D-70F56EA6C425}"/>
                </a:ext>
              </a:extLst>
            </p:cNvPr>
            <p:cNvGrpSpPr/>
            <p:nvPr/>
          </p:nvGrpSpPr>
          <p:grpSpPr>
            <a:xfrm>
              <a:off x="5534778" y="1310150"/>
              <a:ext cx="828675" cy="1627899"/>
              <a:chOff x="6372604" y="1374395"/>
              <a:chExt cx="828675" cy="1599555"/>
            </a:xfrm>
          </p:grpSpPr>
          <p:sp>
            <p:nvSpPr>
              <p:cNvPr id="14" name="Google Shape;305;p9">
                <a:extLst>
                  <a:ext uri="{FF2B5EF4-FFF2-40B4-BE49-F238E27FC236}">
                    <a16:creationId xmlns:a16="http://schemas.microsoft.com/office/drawing/2014/main" id="{C06DD940-7313-7FBC-07EC-4EA258921CEA}"/>
                  </a:ext>
                </a:extLst>
              </p:cNvPr>
              <p:cNvSpPr/>
              <p:nvPr/>
            </p:nvSpPr>
            <p:spPr>
              <a:xfrm rot="16200000">
                <a:off x="5987164" y="1759835"/>
                <a:ext cx="1599555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17" name="Google Shape;308;p9">
                <a:extLst>
                  <a:ext uri="{FF2B5EF4-FFF2-40B4-BE49-F238E27FC236}">
                    <a16:creationId xmlns:a16="http://schemas.microsoft.com/office/drawing/2014/main" id="{49A0AC88-D583-44E7-01F4-BA0CA9E5B132}"/>
                  </a:ext>
                </a:extLst>
              </p:cNvPr>
              <p:cNvSpPr/>
              <p:nvPr/>
            </p:nvSpPr>
            <p:spPr>
              <a:xfrm>
                <a:off x="6608303" y="1989148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sp>
          <p:nvSpPr>
            <p:cNvPr id="16" name="Google Shape;307;p9">
              <a:extLst>
                <a:ext uri="{FF2B5EF4-FFF2-40B4-BE49-F238E27FC236}">
                  <a16:creationId xmlns:a16="http://schemas.microsoft.com/office/drawing/2014/main" id="{74215B3E-CA31-612E-08BD-31AC18040AC9}"/>
                </a:ext>
              </a:extLst>
            </p:cNvPr>
            <p:cNvSpPr txBox="1"/>
            <p:nvPr/>
          </p:nvSpPr>
          <p:spPr>
            <a:xfrm>
              <a:off x="6363448" y="1462388"/>
              <a:ext cx="5366968" cy="1379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indent="-285750">
                <a:lnSpc>
                  <a:spcPct val="110000"/>
                </a:lnSpc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works with the existing Internet, but aims to address some of the shortcomings of BGP for particular users.</a:t>
              </a:r>
            </a:p>
            <a:p>
              <a:pPr marL="285750" indent="-285750">
                <a:lnSpc>
                  <a:spcPct val="110000"/>
                </a:lnSpc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introduces the concept of trusted </a:t>
              </a:r>
              <a:r>
                <a:rPr lang="en-US" dirty="0" err="1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ASes</a:t>
              </a: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and provides greater assurances about inter-domain path security, whilst offering interoperability with the wider Internet as required.</a:t>
              </a:r>
              <a:endParaRPr lang="en-US" dirty="0"/>
            </a:p>
          </p:txBody>
        </p:sp>
      </p:grpSp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FACTS ABOUT SCION</a:t>
            </a:r>
            <a:br>
              <a:rPr lang="en-US" dirty="0"/>
            </a:br>
            <a:endParaRPr dirty="0"/>
          </a:p>
        </p:txBody>
      </p:sp>
      <p:sp>
        <p:nvSpPr>
          <p:cNvPr id="294" name="Google Shape;294;p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sp>
        <p:nvSpPr>
          <p:cNvPr id="295" name="Google Shape;295;p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96" name="Google Shape;296;p9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Dispelling the Myths</a:t>
            </a:r>
            <a:endParaRPr dirty="0"/>
          </a:p>
        </p:txBody>
      </p:sp>
      <p:sp>
        <p:nvSpPr>
          <p:cNvPr id="304" name="Google Shape;304;p9"/>
          <p:cNvSpPr/>
          <p:nvPr/>
        </p:nvSpPr>
        <p:spPr>
          <a:xfrm>
            <a:off x="616703" y="3612597"/>
            <a:ext cx="357271" cy="357271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10E8DEC-97A0-E528-E468-25354B5E984B}"/>
              </a:ext>
            </a:extLst>
          </p:cNvPr>
          <p:cNvGrpSpPr/>
          <p:nvPr/>
        </p:nvGrpSpPr>
        <p:grpSpPr>
          <a:xfrm>
            <a:off x="390146" y="3126525"/>
            <a:ext cx="4814894" cy="1413941"/>
            <a:chOff x="390146" y="3126525"/>
            <a:chExt cx="4717878" cy="1413941"/>
          </a:xfrm>
        </p:grpSpPr>
        <p:sp>
          <p:nvSpPr>
            <p:cNvPr id="306" name="Google Shape;306;p9"/>
            <p:cNvSpPr/>
            <p:nvPr/>
          </p:nvSpPr>
          <p:spPr>
            <a:xfrm rot="5400000" flipH="1">
              <a:off x="2456451" y="1888892"/>
              <a:ext cx="1413940" cy="3889207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07" name="Google Shape;307;p9"/>
            <p:cNvSpPr txBox="1"/>
            <p:nvPr/>
          </p:nvSpPr>
          <p:spPr>
            <a:xfrm>
              <a:off x="1227210" y="3519625"/>
              <a:ext cx="3796736" cy="566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Is SCION just an experimental technology for researchers?</a:t>
              </a:r>
              <a:endParaRPr lang="en-US" b="1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D498B01-78F8-C4E3-3FA4-1AB7D28FC13D}"/>
                </a:ext>
              </a:extLst>
            </p:cNvPr>
            <p:cNvGrpSpPr/>
            <p:nvPr/>
          </p:nvGrpSpPr>
          <p:grpSpPr>
            <a:xfrm>
              <a:off x="390146" y="3126525"/>
              <a:ext cx="828675" cy="1413940"/>
              <a:chOff x="390146" y="3126525"/>
              <a:chExt cx="828675" cy="1413940"/>
            </a:xfrm>
          </p:grpSpPr>
          <p:sp>
            <p:nvSpPr>
              <p:cNvPr id="305" name="Google Shape;305;p9"/>
              <p:cNvSpPr/>
              <p:nvPr/>
            </p:nvSpPr>
            <p:spPr>
              <a:xfrm rot="-5400000">
                <a:off x="97514" y="3419157"/>
                <a:ext cx="1413940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625847" y="3621450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3D7959-DA71-B29E-980E-65F8C5BB2CB5}"/>
              </a:ext>
            </a:extLst>
          </p:cNvPr>
          <p:cNvGrpSpPr/>
          <p:nvPr/>
        </p:nvGrpSpPr>
        <p:grpSpPr>
          <a:xfrm>
            <a:off x="5534774" y="3122502"/>
            <a:ext cx="6267079" cy="1463179"/>
            <a:chOff x="5534774" y="3122502"/>
            <a:chExt cx="6267079" cy="146317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307711-DCBD-F339-36A7-E3C50ACA71D8}"/>
                </a:ext>
              </a:extLst>
            </p:cNvPr>
            <p:cNvGrpSpPr/>
            <p:nvPr/>
          </p:nvGrpSpPr>
          <p:grpSpPr>
            <a:xfrm>
              <a:off x="5534774" y="3122502"/>
              <a:ext cx="828675" cy="1413942"/>
              <a:chOff x="6372599" y="3131054"/>
              <a:chExt cx="828675" cy="1413942"/>
            </a:xfrm>
          </p:grpSpPr>
          <p:sp>
            <p:nvSpPr>
              <p:cNvPr id="317" name="Google Shape;317;p9"/>
              <p:cNvSpPr/>
              <p:nvPr/>
            </p:nvSpPr>
            <p:spPr>
              <a:xfrm rot="-5400000">
                <a:off x="6079966" y="3423687"/>
                <a:ext cx="1413942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1" name="Google Shape;320;p9">
                <a:extLst>
                  <a:ext uri="{FF2B5EF4-FFF2-40B4-BE49-F238E27FC236}">
                    <a16:creationId xmlns:a16="http://schemas.microsoft.com/office/drawing/2014/main" id="{E7DE30E9-442D-FF66-D946-51E85FDC9FB4}"/>
                  </a:ext>
                </a:extLst>
              </p:cNvPr>
              <p:cNvSpPr/>
              <p:nvPr/>
            </p:nvSpPr>
            <p:spPr>
              <a:xfrm>
                <a:off x="6617452" y="3654858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45D378D-2314-C3DA-26AA-9AC951FDACD0}"/>
                </a:ext>
              </a:extLst>
            </p:cNvPr>
            <p:cNvGrpSpPr/>
            <p:nvPr/>
          </p:nvGrpSpPr>
          <p:grpSpPr>
            <a:xfrm>
              <a:off x="6372592" y="3126527"/>
              <a:ext cx="5429261" cy="1459154"/>
              <a:chOff x="6372592" y="3126527"/>
              <a:chExt cx="5429261" cy="1459154"/>
            </a:xfrm>
          </p:grpSpPr>
          <p:sp>
            <p:nvSpPr>
              <p:cNvPr id="314" name="Google Shape;314;p9"/>
              <p:cNvSpPr/>
              <p:nvPr/>
            </p:nvSpPr>
            <p:spPr>
              <a:xfrm rot="5400000" flipH="1">
                <a:off x="8380255" y="1118871"/>
                <a:ext cx="1413942" cy="5429254"/>
              </a:xfrm>
              <a:prstGeom prst="round2SameRect">
                <a:avLst>
                  <a:gd name="adj1" fmla="val 7604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315" name="Google Shape;315;p9"/>
              <p:cNvSpPr txBox="1"/>
              <p:nvPr/>
            </p:nvSpPr>
            <p:spPr>
              <a:xfrm>
                <a:off x="6372592" y="3154560"/>
                <a:ext cx="5357823" cy="14311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sz="1400" u="none" strike="noStrike" cap="none" dirty="0">
                    <a:solidFill>
                      <a:srgbClr val="262626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SCION is already deployed and actively used in production networks including SSFN, SSHN &amp; SCIERA (which is used by research and education networks).</a:t>
                </a:r>
              </a:p>
              <a:p>
                <a:pPr marL="285750" marR="0" lvl="0" indent="-28575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sz="1400" u="none" strike="noStrike" cap="none" dirty="0">
                    <a:solidFill>
                      <a:srgbClr val="262626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SCION has commercial and open source implementations.</a:t>
                </a:r>
              </a:p>
              <a:p>
                <a:pPr marL="285750" marR="0" lvl="0" indent="-28575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unito Sans Normal Light" pitchFamily="2" charset="77"/>
                  </a:rPr>
                  <a:t>The SCION specification is being documented at the IETF.</a:t>
                </a:r>
                <a:endParaRPr dirty="0">
                  <a:latin typeface="Nunito Sans Normal Light" pitchFamily="2" charset="77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C2B231-F1E3-FA2D-B944-BE13596B24AA}"/>
              </a:ext>
            </a:extLst>
          </p:cNvPr>
          <p:cNvGrpSpPr/>
          <p:nvPr/>
        </p:nvGrpSpPr>
        <p:grpSpPr>
          <a:xfrm>
            <a:off x="5543924" y="4686706"/>
            <a:ext cx="6257928" cy="1417454"/>
            <a:chOff x="5543924" y="4686706"/>
            <a:chExt cx="6257928" cy="1417454"/>
          </a:xfrm>
        </p:grpSpPr>
        <p:sp>
          <p:nvSpPr>
            <p:cNvPr id="318" name="Google Shape;318;p9"/>
            <p:cNvSpPr/>
            <p:nvPr/>
          </p:nvSpPr>
          <p:spPr>
            <a:xfrm rot="5400000" flipH="1">
              <a:off x="8375679" y="2677987"/>
              <a:ext cx="1413942" cy="5438404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D8A1C0-6FD6-8358-529A-AF1867EA64A2}"/>
                </a:ext>
              </a:extLst>
            </p:cNvPr>
            <p:cNvGrpSpPr/>
            <p:nvPr/>
          </p:nvGrpSpPr>
          <p:grpSpPr>
            <a:xfrm>
              <a:off x="5543924" y="4686706"/>
              <a:ext cx="828675" cy="1413942"/>
              <a:chOff x="6363456" y="4690217"/>
              <a:chExt cx="828675" cy="1413942"/>
            </a:xfrm>
          </p:grpSpPr>
          <p:sp>
            <p:nvSpPr>
              <p:cNvPr id="313" name="Google Shape;313;p9"/>
              <p:cNvSpPr/>
              <p:nvPr/>
            </p:nvSpPr>
            <p:spPr>
              <a:xfrm rot="-5400000">
                <a:off x="6070823" y="4982850"/>
                <a:ext cx="1413942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6608301" y="5187379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sp>
          <p:nvSpPr>
            <p:cNvPr id="319" name="Google Shape;319;p9"/>
            <p:cNvSpPr txBox="1"/>
            <p:nvPr/>
          </p:nvSpPr>
          <p:spPr>
            <a:xfrm>
              <a:off x="6390885" y="4837871"/>
              <a:ext cx="5339530" cy="1117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is actively being evaluated </a:t>
              </a: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by the </a:t>
              </a: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financial, healthcare, power utility, government, </a:t>
              </a:r>
              <a:r>
                <a:rPr lang="en-US" sz="1400" u="none" strike="noStrike" cap="none" dirty="0" err="1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defence</a:t>
              </a: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, aviation and rail sectors, and is also being considered for time distribution networks.</a:t>
              </a:r>
            </a:p>
            <a:p>
              <a:pPr marL="285750" marR="0" lvl="0" indent="-28575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400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Several </a:t>
              </a: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ISPs and IXPs are considering deployment.</a:t>
              </a:r>
              <a:endParaRPr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07B923-6F04-2DE5-44FB-198583585A25}"/>
              </a:ext>
            </a:extLst>
          </p:cNvPr>
          <p:cNvGrpSpPr/>
          <p:nvPr/>
        </p:nvGrpSpPr>
        <p:grpSpPr>
          <a:xfrm>
            <a:off x="398532" y="1311268"/>
            <a:ext cx="4806507" cy="1662684"/>
            <a:chOff x="398532" y="1311268"/>
            <a:chExt cx="4806507" cy="166268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3260FA-1A57-A1A9-65BE-0C57B551EE80}"/>
                </a:ext>
              </a:extLst>
            </p:cNvPr>
            <p:cNvGrpSpPr/>
            <p:nvPr/>
          </p:nvGrpSpPr>
          <p:grpSpPr>
            <a:xfrm>
              <a:off x="398532" y="1311268"/>
              <a:ext cx="4806507" cy="1662684"/>
              <a:chOff x="398533" y="1311268"/>
              <a:chExt cx="4709494" cy="166268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6178C05-161A-74F1-9971-522BBE5474FA}"/>
                  </a:ext>
                </a:extLst>
              </p:cNvPr>
              <p:cNvGrpSpPr/>
              <p:nvPr/>
            </p:nvGrpSpPr>
            <p:grpSpPr>
              <a:xfrm>
                <a:off x="398533" y="1311268"/>
                <a:ext cx="828675" cy="1662684"/>
                <a:chOff x="398533" y="1311268"/>
                <a:chExt cx="828675" cy="1662684"/>
              </a:xfrm>
            </p:grpSpPr>
            <p:sp>
              <p:nvSpPr>
                <p:cNvPr id="8" name="Google Shape;305;p9">
                  <a:extLst>
                    <a:ext uri="{FF2B5EF4-FFF2-40B4-BE49-F238E27FC236}">
                      <a16:creationId xmlns:a16="http://schemas.microsoft.com/office/drawing/2014/main" id="{C75098C8-F57A-E14A-DC7A-CE4E19A6491E}"/>
                    </a:ext>
                  </a:extLst>
                </p:cNvPr>
                <p:cNvSpPr/>
                <p:nvPr/>
              </p:nvSpPr>
              <p:spPr>
                <a:xfrm rot="-5400000">
                  <a:off x="-18471" y="1728272"/>
                  <a:ext cx="1662684" cy="828675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chemeClr val="lt1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  <p:sp>
              <p:nvSpPr>
                <p:cNvPr id="7" name="Google Shape;304;p9">
                  <a:extLst>
                    <a:ext uri="{FF2B5EF4-FFF2-40B4-BE49-F238E27FC236}">
                      <a16:creationId xmlns:a16="http://schemas.microsoft.com/office/drawing/2014/main" id="{A3989922-387A-4D9C-8B10-2EF4B614DBB1}"/>
                    </a:ext>
                  </a:extLst>
                </p:cNvPr>
                <p:cNvSpPr/>
                <p:nvPr/>
              </p:nvSpPr>
              <p:spPr>
                <a:xfrm>
                  <a:off x="616703" y="1953607"/>
                  <a:ext cx="357271" cy="357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830" extrusionOk="0">
                      <a:moveTo>
                        <a:pt x="774" y="207"/>
                      </a:moveTo>
                      <a:cubicBezTo>
                        <a:pt x="737" y="143"/>
                        <a:pt x="687" y="93"/>
                        <a:pt x="623" y="56"/>
                      </a:cubicBezTo>
                      <a:cubicBezTo>
                        <a:pt x="560" y="19"/>
                        <a:pt x="490" y="0"/>
                        <a:pt x="415" y="0"/>
                      </a:cubicBezTo>
                      <a:cubicBezTo>
                        <a:pt x="340" y="0"/>
                        <a:pt x="270" y="19"/>
                        <a:pt x="207" y="56"/>
                      </a:cubicBezTo>
                      <a:cubicBezTo>
                        <a:pt x="143" y="93"/>
                        <a:pt x="93" y="143"/>
                        <a:pt x="56" y="207"/>
                      </a:cubicBezTo>
                      <a:cubicBezTo>
                        <a:pt x="18" y="270"/>
                        <a:pt x="0" y="340"/>
                        <a:pt x="0" y="415"/>
                      </a:cubicBezTo>
                      <a:cubicBezTo>
                        <a:pt x="0" y="490"/>
                        <a:pt x="18" y="560"/>
                        <a:pt x="56" y="623"/>
                      </a:cubicBezTo>
                      <a:cubicBezTo>
                        <a:pt x="93" y="687"/>
                        <a:pt x="143" y="737"/>
                        <a:pt x="207" y="774"/>
                      </a:cubicBezTo>
                      <a:cubicBezTo>
                        <a:pt x="270" y="811"/>
                        <a:pt x="340" y="830"/>
                        <a:pt x="415" y="830"/>
                      </a:cubicBezTo>
                      <a:cubicBezTo>
                        <a:pt x="490" y="830"/>
                        <a:pt x="560" y="811"/>
                        <a:pt x="623" y="774"/>
                      </a:cubicBezTo>
                      <a:cubicBezTo>
                        <a:pt x="687" y="737"/>
                        <a:pt x="737" y="687"/>
                        <a:pt x="774" y="623"/>
                      </a:cubicBezTo>
                      <a:cubicBezTo>
                        <a:pt x="811" y="560"/>
                        <a:pt x="830" y="490"/>
                        <a:pt x="830" y="415"/>
                      </a:cubicBezTo>
                      <a:cubicBezTo>
                        <a:pt x="830" y="340"/>
                        <a:pt x="811" y="270"/>
                        <a:pt x="774" y="207"/>
                      </a:cubicBezTo>
                      <a:close/>
                      <a:moveTo>
                        <a:pt x="684" y="439"/>
                      </a:moveTo>
                      <a:lnTo>
                        <a:pt x="635" y="489"/>
                      </a:lnTo>
                      <a:lnTo>
                        <a:pt x="440" y="684"/>
                      </a:lnTo>
                      <a:cubicBezTo>
                        <a:pt x="433" y="691"/>
                        <a:pt x="425" y="694"/>
                        <a:pt x="415" y="694"/>
                      </a:cubicBezTo>
                      <a:cubicBezTo>
                        <a:pt x="406" y="694"/>
                        <a:pt x="398" y="691"/>
                        <a:pt x="391" y="684"/>
                      </a:cubicBezTo>
                      <a:lnTo>
                        <a:pt x="342" y="635"/>
                      </a:lnTo>
                      <a:cubicBezTo>
                        <a:pt x="335" y="628"/>
                        <a:pt x="332" y="620"/>
                        <a:pt x="332" y="611"/>
                      </a:cubicBezTo>
                      <a:cubicBezTo>
                        <a:pt x="332" y="601"/>
                        <a:pt x="335" y="593"/>
                        <a:pt x="342" y="586"/>
                      </a:cubicBezTo>
                      <a:lnTo>
                        <a:pt x="444" y="484"/>
                      </a:lnTo>
                      <a:lnTo>
                        <a:pt x="173" y="484"/>
                      </a:lnTo>
                      <a:cubicBezTo>
                        <a:pt x="163" y="484"/>
                        <a:pt x="155" y="481"/>
                        <a:pt x="148" y="474"/>
                      </a:cubicBezTo>
                      <a:cubicBezTo>
                        <a:pt x="142" y="467"/>
                        <a:pt x="138" y="459"/>
                        <a:pt x="138" y="450"/>
                      </a:cubicBezTo>
                      <a:lnTo>
                        <a:pt x="138" y="380"/>
                      </a:lnTo>
                      <a:cubicBezTo>
                        <a:pt x="138" y="371"/>
                        <a:pt x="142" y="363"/>
                        <a:pt x="148" y="356"/>
                      </a:cubicBezTo>
                      <a:cubicBezTo>
                        <a:pt x="155" y="349"/>
                        <a:pt x="163" y="346"/>
                        <a:pt x="173" y="346"/>
                      </a:cubicBezTo>
                      <a:lnTo>
                        <a:pt x="444" y="346"/>
                      </a:lnTo>
                      <a:lnTo>
                        <a:pt x="342" y="244"/>
                      </a:lnTo>
                      <a:cubicBezTo>
                        <a:pt x="335" y="237"/>
                        <a:pt x="332" y="229"/>
                        <a:pt x="332" y="219"/>
                      </a:cubicBezTo>
                      <a:cubicBezTo>
                        <a:pt x="332" y="210"/>
                        <a:pt x="335" y="202"/>
                        <a:pt x="342" y="195"/>
                      </a:cubicBezTo>
                      <a:lnTo>
                        <a:pt x="391" y="146"/>
                      </a:lnTo>
                      <a:cubicBezTo>
                        <a:pt x="398" y="139"/>
                        <a:pt x="406" y="136"/>
                        <a:pt x="415" y="136"/>
                      </a:cubicBezTo>
                      <a:cubicBezTo>
                        <a:pt x="425" y="136"/>
                        <a:pt x="433" y="139"/>
                        <a:pt x="440" y="146"/>
                      </a:cubicBezTo>
                      <a:lnTo>
                        <a:pt x="635" y="342"/>
                      </a:lnTo>
                      <a:lnTo>
                        <a:pt x="684" y="391"/>
                      </a:lnTo>
                      <a:cubicBezTo>
                        <a:pt x="691" y="397"/>
                        <a:pt x="694" y="405"/>
                        <a:pt x="694" y="415"/>
                      </a:cubicBezTo>
                      <a:cubicBezTo>
                        <a:pt x="694" y="425"/>
                        <a:pt x="691" y="433"/>
                        <a:pt x="684" y="43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sp>
            <p:nvSpPr>
              <p:cNvPr id="9" name="Google Shape;306;p9">
                <a:extLst>
                  <a:ext uri="{FF2B5EF4-FFF2-40B4-BE49-F238E27FC236}">
                    <a16:creationId xmlns:a16="http://schemas.microsoft.com/office/drawing/2014/main" id="{E0B2D271-60CF-13E1-27F7-33AEFBFC94C2}"/>
                  </a:ext>
                </a:extLst>
              </p:cNvPr>
              <p:cNvSpPr/>
              <p:nvPr/>
            </p:nvSpPr>
            <p:spPr>
              <a:xfrm rot="5400000" flipH="1">
                <a:off x="2332083" y="198006"/>
                <a:ext cx="1662682" cy="3889207"/>
              </a:xfrm>
              <a:prstGeom prst="round2SameRect">
                <a:avLst>
                  <a:gd name="adj1" fmla="val 7604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sp>
          <p:nvSpPr>
            <p:cNvPr id="10" name="Google Shape;307;p9">
              <a:extLst>
                <a:ext uri="{FF2B5EF4-FFF2-40B4-BE49-F238E27FC236}">
                  <a16:creationId xmlns:a16="http://schemas.microsoft.com/office/drawing/2014/main" id="{9F2267FA-1D04-ABB9-3FFD-163F883A567B}"/>
                </a:ext>
              </a:extLst>
            </p:cNvPr>
            <p:cNvSpPr txBox="1"/>
            <p:nvPr/>
          </p:nvSpPr>
          <p:spPr>
            <a:xfrm>
              <a:off x="1218816" y="2008285"/>
              <a:ext cx="3805129" cy="329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262626"/>
                  </a:solidFill>
                  <a:latin typeface="Nunito Sans Light"/>
                  <a:sym typeface="Nunito Sans Light"/>
                </a:rPr>
                <a:t>Is SCION trying to replace the Internet?</a:t>
              </a:r>
            </a:p>
          </p:txBody>
        </p:sp>
      </p:grpSp>
      <p:sp>
        <p:nvSpPr>
          <p:cNvPr id="11" name="Google Shape;308;p9">
            <a:extLst>
              <a:ext uri="{FF2B5EF4-FFF2-40B4-BE49-F238E27FC236}">
                <a16:creationId xmlns:a16="http://schemas.microsoft.com/office/drawing/2014/main" id="{162AD5AC-4153-7DA3-24D1-CF2D413C7370}"/>
              </a:ext>
            </a:extLst>
          </p:cNvPr>
          <p:cNvSpPr/>
          <p:nvPr/>
        </p:nvSpPr>
        <p:spPr>
          <a:xfrm>
            <a:off x="625847" y="1962460"/>
            <a:ext cx="357271" cy="357271"/>
          </a:xfrm>
          <a:custGeom>
            <a:avLst/>
            <a:gdLst/>
            <a:ahLst/>
            <a:cxnLst/>
            <a:rect l="l" t="t" r="r" b="b"/>
            <a:pathLst>
              <a:path w="830" h="830" extrusionOk="0">
                <a:moveTo>
                  <a:pt x="774" y="207"/>
                </a:moveTo>
                <a:cubicBezTo>
                  <a:pt x="737" y="143"/>
                  <a:pt x="687" y="93"/>
                  <a:pt x="623" y="56"/>
                </a:cubicBezTo>
                <a:cubicBezTo>
                  <a:pt x="560" y="19"/>
                  <a:pt x="490" y="0"/>
                  <a:pt x="415" y="0"/>
                </a:cubicBezTo>
                <a:cubicBezTo>
                  <a:pt x="340" y="0"/>
                  <a:pt x="270" y="19"/>
                  <a:pt x="207" y="56"/>
                </a:cubicBezTo>
                <a:cubicBezTo>
                  <a:pt x="143" y="93"/>
                  <a:pt x="93" y="143"/>
                  <a:pt x="56" y="207"/>
                </a:cubicBezTo>
                <a:cubicBezTo>
                  <a:pt x="18" y="270"/>
                  <a:pt x="0" y="340"/>
                  <a:pt x="0" y="415"/>
                </a:cubicBezTo>
                <a:cubicBezTo>
                  <a:pt x="0" y="490"/>
                  <a:pt x="18" y="560"/>
                  <a:pt x="56" y="623"/>
                </a:cubicBezTo>
                <a:cubicBezTo>
                  <a:pt x="93" y="687"/>
                  <a:pt x="143" y="737"/>
                  <a:pt x="207" y="774"/>
                </a:cubicBezTo>
                <a:cubicBezTo>
                  <a:pt x="270" y="811"/>
                  <a:pt x="340" y="830"/>
                  <a:pt x="415" y="830"/>
                </a:cubicBezTo>
                <a:cubicBezTo>
                  <a:pt x="490" y="830"/>
                  <a:pt x="560" y="811"/>
                  <a:pt x="623" y="774"/>
                </a:cubicBezTo>
                <a:cubicBezTo>
                  <a:pt x="687" y="737"/>
                  <a:pt x="737" y="687"/>
                  <a:pt x="774" y="623"/>
                </a:cubicBezTo>
                <a:cubicBezTo>
                  <a:pt x="811" y="560"/>
                  <a:pt x="830" y="490"/>
                  <a:pt x="830" y="415"/>
                </a:cubicBezTo>
                <a:cubicBezTo>
                  <a:pt x="830" y="340"/>
                  <a:pt x="811" y="270"/>
                  <a:pt x="774" y="207"/>
                </a:cubicBezTo>
                <a:close/>
                <a:moveTo>
                  <a:pt x="684" y="439"/>
                </a:moveTo>
                <a:lnTo>
                  <a:pt x="635" y="489"/>
                </a:lnTo>
                <a:lnTo>
                  <a:pt x="440" y="684"/>
                </a:lnTo>
                <a:cubicBezTo>
                  <a:pt x="433" y="691"/>
                  <a:pt x="425" y="694"/>
                  <a:pt x="415" y="694"/>
                </a:cubicBezTo>
                <a:cubicBezTo>
                  <a:pt x="406" y="694"/>
                  <a:pt x="398" y="691"/>
                  <a:pt x="391" y="684"/>
                </a:cubicBezTo>
                <a:lnTo>
                  <a:pt x="342" y="635"/>
                </a:lnTo>
                <a:cubicBezTo>
                  <a:pt x="335" y="628"/>
                  <a:pt x="332" y="620"/>
                  <a:pt x="332" y="611"/>
                </a:cubicBezTo>
                <a:cubicBezTo>
                  <a:pt x="332" y="601"/>
                  <a:pt x="335" y="593"/>
                  <a:pt x="342" y="586"/>
                </a:cubicBezTo>
                <a:lnTo>
                  <a:pt x="444" y="484"/>
                </a:lnTo>
                <a:lnTo>
                  <a:pt x="173" y="484"/>
                </a:lnTo>
                <a:cubicBezTo>
                  <a:pt x="163" y="484"/>
                  <a:pt x="155" y="481"/>
                  <a:pt x="148" y="474"/>
                </a:cubicBezTo>
                <a:cubicBezTo>
                  <a:pt x="142" y="467"/>
                  <a:pt x="138" y="459"/>
                  <a:pt x="138" y="450"/>
                </a:cubicBezTo>
                <a:lnTo>
                  <a:pt x="138" y="380"/>
                </a:lnTo>
                <a:cubicBezTo>
                  <a:pt x="138" y="371"/>
                  <a:pt x="142" y="363"/>
                  <a:pt x="148" y="356"/>
                </a:cubicBezTo>
                <a:cubicBezTo>
                  <a:pt x="155" y="349"/>
                  <a:pt x="163" y="346"/>
                  <a:pt x="173" y="346"/>
                </a:cubicBezTo>
                <a:lnTo>
                  <a:pt x="444" y="346"/>
                </a:lnTo>
                <a:lnTo>
                  <a:pt x="342" y="244"/>
                </a:lnTo>
                <a:cubicBezTo>
                  <a:pt x="335" y="237"/>
                  <a:pt x="332" y="229"/>
                  <a:pt x="332" y="219"/>
                </a:cubicBezTo>
                <a:cubicBezTo>
                  <a:pt x="332" y="210"/>
                  <a:pt x="335" y="202"/>
                  <a:pt x="342" y="195"/>
                </a:cubicBezTo>
                <a:lnTo>
                  <a:pt x="391" y="146"/>
                </a:lnTo>
                <a:cubicBezTo>
                  <a:pt x="398" y="139"/>
                  <a:pt x="406" y="136"/>
                  <a:pt x="415" y="136"/>
                </a:cubicBezTo>
                <a:cubicBezTo>
                  <a:pt x="425" y="136"/>
                  <a:pt x="433" y="139"/>
                  <a:pt x="440" y="146"/>
                </a:cubicBezTo>
                <a:lnTo>
                  <a:pt x="635" y="342"/>
                </a:lnTo>
                <a:lnTo>
                  <a:pt x="684" y="391"/>
                </a:lnTo>
                <a:cubicBezTo>
                  <a:pt x="691" y="397"/>
                  <a:pt x="694" y="405"/>
                  <a:pt x="694" y="415"/>
                </a:cubicBezTo>
                <a:cubicBezTo>
                  <a:pt x="694" y="425"/>
                  <a:pt x="691" y="433"/>
                  <a:pt x="684" y="4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586A2A-BDA5-15F9-62BE-602F199A285B}"/>
              </a:ext>
            </a:extLst>
          </p:cNvPr>
          <p:cNvGrpSpPr/>
          <p:nvPr/>
        </p:nvGrpSpPr>
        <p:grpSpPr>
          <a:xfrm>
            <a:off x="398533" y="4695435"/>
            <a:ext cx="4798257" cy="1416615"/>
            <a:chOff x="398533" y="4695435"/>
            <a:chExt cx="4798257" cy="1416615"/>
          </a:xfrm>
        </p:grpSpPr>
        <p:sp>
          <p:nvSpPr>
            <p:cNvPr id="4" name="Google Shape;306;p9">
              <a:extLst>
                <a:ext uri="{FF2B5EF4-FFF2-40B4-BE49-F238E27FC236}">
                  <a16:creationId xmlns:a16="http://schemas.microsoft.com/office/drawing/2014/main" id="{A9062176-4F64-A48E-9FAF-6BEDD1AEEE24}"/>
                </a:ext>
              </a:extLst>
            </p:cNvPr>
            <p:cNvSpPr/>
            <p:nvPr/>
          </p:nvSpPr>
          <p:spPr>
            <a:xfrm rot="5400000" flipH="1">
              <a:off x="2509174" y="3413868"/>
              <a:ext cx="1406049" cy="3969183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" name="Google Shape;307;p9">
              <a:extLst>
                <a:ext uri="{FF2B5EF4-FFF2-40B4-BE49-F238E27FC236}">
                  <a16:creationId xmlns:a16="http://schemas.microsoft.com/office/drawing/2014/main" id="{BC135924-8A3C-DD70-9E85-94965290FFF6}"/>
                </a:ext>
              </a:extLst>
            </p:cNvPr>
            <p:cNvSpPr txBox="1"/>
            <p:nvPr/>
          </p:nvSpPr>
          <p:spPr>
            <a:xfrm>
              <a:off x="1268121" y="5208122"/>
              <a:ext cx="3851112" cy="329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u="none" strike="noStrike" cap="none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What are the main use cases for SCION?</a:t>
              </a:r>
              <a:endParaRPr lang="en-US" b="1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CB7C9F9-2909-8AD1-472D-92D17B46C2B0}"/>
                </a:ext>
              </a:extLst>
            </p:cNvPr>
            <p:cNvGrpSpPr/>
            <p:nvPr/>
          </p:nvGrpSpPr>
          <p:grpSpPr>
            <a:xfrm>
              <a:off x="398533" y="4698110"/>
              <a:ext cx="828675" cy="1413940"/>
              <a:chOff x="398533" y="4698110"/>
              <a:chExt cx="828675" cy="1413940"/>
            </a:xfrm>
          </p:grpSpPr>
          <p:sp>
            <p:nvSpPr>
              <p:cNvPr id="19" name="Google Shape;305;p9">
                <a:extLst>
                  <a:ext uri="{FF2B5EF4-FFF2-40B4-BE49-F238E27FC236}">
                    <a16:creationId xmlns:a16="http://schemas.microsoft.com/office/drawing/2014/main" id="{9A8B4C21-5DC3-0AEF-50AC-DFE50BCA3E77}"/>
                  </a:ext>
                </a:extLst>
              </p:cNvPr>
              <p:cNvSpPr/>
              <p:nvPr/>
            </p:nvSpPr>
            <p:spPr>
              <a:xfrm rot="16200000">
                <a:off x="105901" y="4990742"/>
                <a:ext cx="1413940" cy="828675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6" name="Google Shape;308;p9">
                <a:extLst>
                  <a:ext uri="{FF2B5EF4-FFF2-40B4-BE49-F238E27FC236}">
                    <a16:creationId xmlns:a16="http://schemas.microsoft.com/office/drawing/2014/main" id="{199F10C2-A54B-FFC8-91BB-E4B936E6CFB5}"/>
                  </a:ext>
                </a:extLst>
              </p:cNvPr>
              <p:cNvSpPr/>
              <p:nvPr/>
            </p:nvSpPr>
            <p:spPr>
              <a:xfrm>
                <a:off x="648227" y="5189462"/>
                <a:ext cx="357271" cy="357271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0" extrusionOk="0">
                    <a:moveTo>
                      <a:pt x="774" y="207"/>
                    </a:moveTo>
                    <a:cubicBezTo>
                      <a:pt x="737" y="143"/>
                      <a:pt x="687" y="93"/>
                      <a:pt x="623" y="56"/>
                    </a:cubicBezTo>
                    <a:cubicBezTo>
                      <a:pt x="560" y="19"/>
                      <a:pt x="490" y="0"/>
                      <a:pt x="415" y="0"/>
                    </a:cubicBezTo>
                    <a:cubicBezTo>
                      <a:pt x="340" y="0"/>
                      <a:pt x="270" y="19"/>
                      <a:pt x="207" y="56"/>
                    </a:cubicBezTo>
                    <a:cubicBezTo>
                      <a:pt x="143" y="93"/>
                      <a:pt x="93" y="143"/>
                      <a:pt x="56" y="207"/>
                    </a:cubicBezTo>
                    <a:cubicBezTo>
                      <a:pt x="18" y="270"/>
                      <a:pt x="0" y="340"/>
                      <a:pt x="0" y="415"/>
                    </a:cubicBezTo>
                    <a:cubicBezTo>
                      <a:pt x="0" y="490"/>
                      <a:pt x="18" y="560"/>
                      <a:pt x="56" y="623"/>
                    </a:cubicBezTo>
                    <a:cubicBezTo>
                      <a:pt x="93" y="687"/>
                      <a:pt x="143" y="737"/>
                      <a:pt x="207" y="774"/>
                    </a:cubicBezTo>
                    <a:cubicBezTo>
                      <a:pt x="270" y="811"/>
                      <a:pt x="340" y="830"/>
                      <a:pt x="415" y="830"/>
                    </a:cubicBezTo>
                    <a:cubicBezTo>
                      <a:pt x="490" y="830"/>
                      <a:pt x="560" y="811"/>
                      <a:pt x="623" y="774"/>
                    </a:cubicBezTo>
                    <a:cubicBezTo>
                      <a:pt x="687" y="737"/>
                      <a:pt x="737" y="687"/>
                      <a:pt x="774" y="623"/>
                    </a:cubicBezTo>
                    <a:cubicBezTo>
                      <a:pt x="811" y="560"/>
                      <a:pt x="830" y="490"/>
                      <a:pt x="830" y="415"/>
                    </a:cubicBezTo>
                    <a:cubicBezTo>
                      <a:pt x="830" y="340"/>
                      <a:pt x="811" y="270"/>
                      <a:pt x="774" y="207"/>
                    </a:cubicBezTo>
                    <a:close/>
                    <a:moveTo>
                      <a:pt x="684" y="439"/>
                    </a:moveTo>
                    <a:lnTo>
                      <a:pt x="635" y="489"/>
                    </a:lnTo>
                    <a:lnTo>
                      <a:pt x="440" y="684"/>
                    </a:lnTo>
                    <a:cubicBezTo>
                      <a:pt x="433" y="691"/>
                      <a:pt x="425" y="694"/>
                      <a:pt x="415" y="694"/>
                    </a:cubicBezTo>
                    <a:cubicBezTo>
                      <a:pt x="406" y="694"/>
                      <a:pt x="398" y="691"/>
                      <a:pt x="391" y="684"/>
                    </a:cubicBezTo>
                    <a:lnTo>
                      <a:pt x="342" y="635"/>
                    </a:lnTo>
                    <a:cubicBezTo>
                      <a:pt x="335" y="628"/>
                      <a:pt x="332" y="620"/>
                      <a:pt x="332" y="611"/>
                    </a:cubicBezTo>
                    <a:cubicBezTo>
                      <a:pt x="332" y="601"/>
                      <a:pt x="335" y="593"/>
                      <a:pt x="342" y="586"/>
                    </a:cubicBezTo>
                    <a:lnTo>
                      <a:pt x="444" y="484"/>
                    </a:lnTo>
                    <a:lnTo>
                      <a:pt x="173" y="484"/>
                    </a:lnTo>
                    <a:cubicBezTo>
                      <a:pt x="163" y="484"/>
                      <a:pt x="155" y="481"/>
                      <a:pt x="148" y="474"/>
                    </a:cubicBezTo>
                    <a:cubicBezTo>
                      <a:pt x="142" y="467"/>
                      <a:pt x="138" y="459"/>
                      <a:pt x="138" y="450"/>
                    </a:cubicBezTo>
                    <a:lnTo>
                      <a:pt x="138" y="380"/>
                    </a:lnTo>
                    <a:cubicBezTo>
                      <a:pt x="138" y="371"/>
                      <a:pt x="142" y="363"/>
                      <a:pt x="148" y="356"/>
                    </a:cubicBezTo>
                    <a:cubicBezTo>
                      <a:pt x="155" y="349"/>
                      <a:pt x="163" y="346"/>
                      <a:pt x="173" y="346"/>
                    </a:cubicBezTo>
                    <a:lnTo>
                      <a:pt x="444" y="346"/>
                    </a:lnTo>
                    <a:lnTo>
                      <a:pt x="342" y="244"/>
                    </a:lnTo>
                    <a:cubicBezTo>
                      <a:pt x="335" y="237"/>
                      <a:pt x="332" y="229"/>
                      <a:pt x="332" y="219"/>
                    </a:cubicBezTo>
                    <a:cubicBezTo>
                      <a:pt x="332" y="210"/>
                      <a:pt x="335" y="202"/>
                      <a:pt x="342" y="195"/>
                    </a:cubicBezTo>
                    <a:lnTo>
                      <a:pt x="391" y="146"/>
                    </a:lnTo>
                    <a:cubicBezTo>
                      <a:pt x="398" y="139"/>
                      <a:pt x="406" y="136"/>
                      <a:pt x="415" y="136"/>
                    </a:cubicBezTo>
                    <a:cubicBezTo>
                      <a:pt x="425" y="136"/>
                      <a:pt x="433" y="139"/>
                      <a:pt x="440" y="146"/>
                    </a:cubicBezTo>
                    <a:lnTo>
                      <a:pt x="635" y="342"/>
                    </a:lnTo>
                    <a:lnTo>
                      <a:pt x="684" y="391"/>
                    </a:lnTo>
                    <a:cubicBezTo>
                      <a:pt x="691" y="397"/>
                      <a:pt x="694" y="405"/>
                      <a:pt x="694" y="415"/>
                    </a:cubicBezTo>
                    <a:cubicBezTo>
                      <a:pt x="694" y="425"/>
                      <a:pt x="691" y="433"/>
                      <a:pt x="684" y="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WHAT IS SCION? </a:t>
            </a:r>
            <a:endParaRPr dirty="0"/>
          </a:p>
        </p:txBody>
      </p:sp>
      <p:sp>
        <p:nvSpPr>
          <p:cNvPr id="338" name="Google Shape;338;p1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39" name="Google Shape;339;p1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40" name="Google Shape;340;p1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SCION is a resilient multi-domain path-aware architecture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341" name="Google Shape;341;p11"/>
          <p:cNvSpPr/>
          <p:nvPr/>
        </p:nvSpPr>
        <p:spPr>
          <a:xfrm rot="-5400000">
            <a:off x="413283" y="5075909"/>
            <a:ext cx="1099911" cy="114619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342" name="Google Shape;342;p11"/>
          <p:cNvSpPr/>
          <p:nvPr/>
        </p:nvSpPr>
        <p:spPr>
          <a:xfrm rot="5400000" flipH="1">
            <a:off x="3414730" y="3220650"/>
            <a:ext cx="1099910" cy="4856706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343" name="Google Shape;343;p11"/>
          <p:cNvGrpSpPr/>
          <p:nvPr/>
        </p:nvGrpSpPr>
        <p:grpSpPr>
          <a:xfrm>
            <a:off x="550065" y="4903216"/>
            <a:ext cx="852696" cy="1259215"/>
            <a:chOff x="6745953" y="4432052"/>
            <a:chExt cx="949824" cy="1530536"/>
          </a:xfrm>
        </p:grpSpPr>
        <p:sp>
          <p:nvSpPr>
            <p:cNvPr id="344" name="Google Shape;344;p11"/>
            <p:cNvSpPr/>
            <p:nvPr/>
          </p:nvSpPr>
          <p:spPr>
            <a:xfrm>
              <a:off x="6745953" y="4432052"/>
              <a:ext cx="948848" cy="1529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948022" y="5042129"/>
              <a:ext cx="537388" cy="707771"/>
            </a:xfrm>
            <a:custGeom>
              <a:avLst/>
              <a:gdLst/>
              <a:ahLst/>
              <a:cxnLst/>
              <a:rect l="l" t="t" r="r" b="b"/>
              <a:pathLst>
                <a:path w="593" h="750" extrusionOk="0">
                  <a:moveTo>
                    <a:pt x="1" y="455"/>
                  </a:moveTo>
                  <a:cubicBezTo>
                    <a:pt x="2" y="618"/>
                    <a:pt x="135" y="750"/>
                    <a:pt x="298" y="749"/>
                  </a:cubicBezTo>
                  <a:cubicBezTo>
                    <a:pt x="462" y="748"/>
                    <a:pt x="593" y="615"/>
                    <a:pt x="593" y="452"/>
                  </a:cubicBezTo>
                  <a:cubicBezTo>
                    <a:pt x="592" y="334"/>
                    <a:pt x="522" y="232"/>
                    <a:pt x="422" y="185"/>
                  </a:cubicBezTo>
                  <a:cubicBezTo>
                    <a:pt x="421" y="55"/>
                    <a:pt x="421" y="55"/>
                    <a:pt x="421" y="55"/>
                  </a:cubicBezTo>
                  <a:cubicBezTo>
                    <a:pt x="421" y="25"/>
                    <a:pt x="396" y="0"/>
                    <a:pt x="36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3" y="1"/>
                    <a:pt x="168" y="26"/>
                    <a:pt x="168" y="5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69" y="234"/>
                    <a:pt x="0" y="337"/>
                    <a:pt x="1" y="455"/>
                  </a:cubicBezTo>
                  <a:close/>
                </a:path>
              </a:pathLst>
            </a:custGeom>
            <a:solidFill>
              <a:srgbClr val="009C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7100307" y="5042129"/>
              <a:ext cx="230379" cy="118047"/>
            </a:xfrm>
            <a:custGeom>
              <a:avLst/>
              <a:gdLst/>
              <a:ahLst/>
              <a:cxnLst/>
              <a:rect l="l" t="t" r="r" b="b"/>
              <a:pathLst>
                <a:path w="254" h="125" extrusionOk="0">
                  <a:moveTo>
                    <a:pt x="254" y="124"/>
                  </a:moveTo>
                  <a:cubicBezTo>
                    <a:pt x="253" y="55"/>
                    <a:pt x="253" y="55"/>
                    <a:pt x="253" y="55"/>
                  </a:cubicBezTo>
                  <a:cubicBezTo>
                    <a:pt x="253" y="25"/>
                    <a:pt x="228" y="0"/>
                    <a:pt x="19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1"/>
                    <a:pt x="0" y="26"/>
                    <a:pt x="0" y="57"/>
                  </a:cubicBezTo>
                  <a:cubicBezTo>
                    <a:pt x="0" y="125"/>
                    <a:pt x="0" y="125"/>
                    <a:pt x="0" y="125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1B36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7087616" y="5028900"/>
              <a:ext cx="254783" cy="144505"/>
            </a:xfrm>
            <a:custGeom>
              <a:avLst/>
              <a:gdLst/>
              <a:ahLst/>
              <a:cxnLst/>
              <a:rect l="l" t="t" r="r" b="b"/>
              <a:pathLst>
                <a:path w="281" h="153" extrusionOk="0">
                  <a:moveTo>
                    <a:pt x="70" y="1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249" y="0"/>
                    <a:pt x="281" y="31"/>
                    <a:pt x="281" y="69"/>
                  </a:cubicBezTo>
                  <a:cubicBezTo>
                    <a:pt x="281" y="151"/>
                    <a:pt x="281" y="151"/>
                    <a:pt x="281" y="151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32"/>
                    <a:pt x="31" y="1"/>
                    <a:pt x="70" y="1"/>
                  </a:cubicBezTo>
                  <a:close/>
                  <a:moveTo>
                    <a:pt x="254" y="124"/>
                  </a:moveTo>
                  <a:cubicBezTo>
                    <a:pt x="254" y="70"/>
                    <a:pt x="254" y="70"/>
                    <a:pt x="254" y="70"/>
                  </a:cubicBezTo>
                  <a:cubicBezTo>
                    <a:pt x="254" y="46"/>
                    <a:pt x="234" y="27"/>
                    <a:pt x="211" y="27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47" y="28"/>
                    <a:pt x="28" y="47"/>
                    <a:pt x="28" y="71"/>
                  </a:cubicBezTo>
                  <a:cubicBezTo>
                    <a:pt x="28" y="126"/>
                    <a:pt x="28" y="126"/>
                    <a:pt x="28" y="126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7154485" y="4992774"/>
              <a:ext cx="120558" cy="49356"/>
            </a:xfrm>
            <a:custGeom>
              <a:avLst/>
              <a:gdLst/>
              <a:ahLst/>
              <a:cxnLst/>
              <a:rect l="l" t="t" r="r" b="b"/>
              <a:pathLst>
                <a:path w="133" h="52" extrusionOk="0">
                  <a:moveTo>
                    <a:pt x="133" y="52"/>
                  </a:moveTo>
                  <a:cubicBezTo>
                    <a:pt x="133" y="52"/>
                    <a:pt x="133" y="52"/>
                    <a:pt x="133" y="52"/>
                  </a:cubicBezTo>
                  <a:cubicBezTo>
                    <a:pt x="133" y="23"/>
                    <a:pt x="103" y="0"/>
                    <a:pt x="66" y="1"/>
                  </a:cubicBezTo>
                  <a:cubicBezTo>
                    <a:pt x="29" y="1"/>
                    <a:pt x="0" y="24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3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7141794" y="4980562"/>
              <a:ext cx="145939" cy="74797"/>
            </a:xfrm>
            <a:custGeom>
              <a:avLst/>
              <a:gdLst/>
              <a:ahLst/>
              <a:cxnLst/>
              <a:rect l="l" t="t" r="r" b="b"/>
              <a:pathLst>
                <a:path w="161" h="79" extrusionOk="0">
                  <a:moveTo>
                    <a:pt x="80" y="0"/>
                  </a:moveTo>
                  <a:cubicBezTo>
                    <a:pt x="124" y="0"/>
                    <a:pt x="160" y="29"/>
                    <a:pt x="161" y="65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0"/>
                    <a:pt x="36" y="0"/>
                    <a:pt x="80" y="0"/>
                  </a:cubicBezTo>
                  <a:close/>
                  <a:moveTo>
                    <a:pt x="130" y="51"/>
                  </a:moveTo>
                  <a:cubicBezTo>
                    <a:pt x="122" y="37"/>
                    <a:pt x="102" y="27"/>
                    <a:pt x="80" y="27"/>
                  </a:cubicBezTo>
                  <a:cubicBezTo>
                    <a:pt x="58" y="27"/>
                    <a:pt x="39" y="38"/>
                    <a:pt x="31" y="52"/>
                  </a:cubicBezTo>
                  <a:lnTo>
                    <a:pt x="130" y="51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7211103" y="5042129"/>
              <a:ext cx="274307" cy="707262"/>
            </a:xfrm>
            <a:custGeom>
              <a:avLst/>
              <a:gdLst/>
              <a:ahLst/>
              <a:cxnLst/>
              <a:rect l="l" t="t" r="r" b="b"/>
              <a:pathLst>
                <a:path w="303" h="749" extrusionOk="0">
                  <a:moveTo>
                    <a:pt x="166" y="622"/>
                  </a:moveTo>
                  <a:cubicBezTo>
                    <a:pt x="143" y="643"/>
                    <a:pt x="116" y="657"/>
                    <a:pt x="88" y="668"/>
                  </a:cubicBezTo>
                  <a:cubicBezTo>
                    <a:pt x="68" y="675"/>
                    <a:pt x="44" y="681"/>
                    <a:pt x="22" y="683"/>
                  </a:cubicBezTo>
                  <a:cubicBezTo>
                    <a:pt x="0" y="685"/>
                    <a:pt x="7" y="710"/>
                    <a:pt x="7" y="744"/>
                  </a:cubicBezTo>
                  <a:cubicBezTo>
                    <a:pt x="7" y="749"/>
                    <a:pt x="79" y="740"/>
                    <a:pt x="84" y="739"/>
                  </a:cubicBezTo>
                  <a:cubicBezTo>
                    <a:pt x="113" y="732"/>
                    <a:pt x="141" y="720"/>
                    <a:pt x="165" y="704"/>
                  </a:cubicBezTo>
                  <a:cubicBezTo>
                    <a:pt x="218" y="670"/>
                    <a:pt x="262" y="618"/>
                    <a:pt x="283" y="558"/>
                  </a:cubicBezTo>
                  <a:cubicBezTo>
                    <a:pt x="295" y="525"/>
                    <a:pt x="303" y="486"/>
                    <a:pt x="303" y="452"/>
                  </a:cubicBezTo>
                  <a:cubicBezTo>
                    <a:pt x="302" y="334"/>
                    <a:pt x="232" y="232"/>
                    <a:pt x="132" y="185"/>
                  </a:cubicBezTo>
                  <a:cubicBezTo>
                    <a:pt x="131" y="55"/>
                    <a:pt x="131" y="55"/>
                    <a:pt x="131" y="55"/>
                  </a:cubicBezTo>
                  <a:cubicBezTo>
                    <a:pt x="131" y="25"/>
                    <a:pt x="106" y="0"/>
                    <a:pt x="7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9" y="0"/>
                    <a:pt x="64" y="25"/>
                    <a:pt x="65" y="56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166" y="261"/>
                    <a:pt x="235" y="334"/>
                    <a:pt x="236" y="452"/>
                  </a:cubicBezTo>
                  <a:cubicBezTo>
                    <a:pt x="236" y="526"/>
                    <a:pt x="210" y="583"/>
                    <a:pt x="166" y="6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7212567" y="5460381"/>
              <a:ext cx="229403" cy="240673"/>
            </a:xfrm>
            <a:custGeom>
              <a:avLst/>
              <a:gdLst/>
              <a:ahLst/>
              <a:cxnLst/>
              <a:rect l="l" t="t" r="r" b="b"/>
              <a:pathLst>
                <a:path w="253" h="255" extrusionOk="0">
                  <a:moveTo>
                    <a:pt x="239" y="0"/>
                  </a:moveTo>
                  <a:cubicBezTo>
                    <a:pt x="247" y="0"/>
                    <a:pt x="253" y="6"/>
                    <a:pt x="253" y="14"/>
                  </a:cubicBezTo>
                  <a:cubicBezTo>
                    <a:pt x="253" y="146"/>
                    <a:pt x="146" y="255"/>
                    <a:pt x="14" y="255"/>
                  </a:cubicBezTo>
                  <a:cubicBezTo>
                    <a:pt x="6" y="255"/>
                    <a:pt x="0" y="249"/>
                    <a:pt x="0" y="242"/>
                  </a:cubicBezTo>
                  <a:cubicBezTo>
                    <a:pt x="0" y="234"/>
                    <a:pt x="6" y="228"/>
                    <a:pt x="13" y="228"/>
                  </a:cubicBezTo>
                  <a:cubicBezTo>
                    <a:pt x="131" y="228"/>
                    <a:pt x="226" y="132"/>
                    <a:pt x="226" y="14"/>
                  </a:cubicBezTo>
                  <a:cubicBezTo>
                    <a:pt x="226" y="6"/>
                    <a:pt x="232" y="0"/>
                    <a:pt x="239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7088592" y="5087414"/>
              <a:ext cx="253807" cy="85991"/>
            </a:xfrm>
            <a:custGeom>
              <a:avLst/>
              <a:gdLst/>
              <a:ahLst/>
              <a:cxnLst/>
              <a:rect l="l" t="t" r="r" b="b"/>
              <a:pathLst>
                <a:path w="520" h="169" extrusionOk="0">
                  <a:moveTo>
                    <a:pt x="0" y="2"/>
                  </a:moveTo>
                  <a:lnTo>
                    <a:pt x="520" y="0"/>
                  </a:lnTo>
                  <a:lnTo>
                    <a:pt x="520" y="165"/>
                  </a:lnTo>
                  <a:lnTo>
                    <a:pt x="0" y="169"/>
                  </a:lnTo>
                  <a:lnTo>
                    <a:pt x="0" y="2"/>
                  </a:lnTo>
                  <a:close/>
                  <a:moveTo>
                    <a:pt x="470" y="50"/>
                  </a:moveTo>
                  <a:lnTo>
                    <a:pt x="50" y="52"/>
                  </a:lnTo>
                  <a:lnTo>
                    <a:pt x="50" y="119"/>
                  </a:lnTo>
                  <a:lnTo>
                    <a:pt x="470" y="115"/>
                  </a:lnTo>
                  <a:lnTo>
                    <a:pt x="470" y="50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7423911" y="5748374"/>
              <a:ext cx="67845" cy="69709"/>
            </a:xfrm>
            <a:custGeom>
              <a:avLst/>
              <a:gdLst/>
              <a:ahLst/>
              <a:cxnLst/>
              <a:rect l="l" t="t" r="r" b="b"/>
              <a:pathLst>
                <a:path w="139" h="137" extrusionOk="0">
                  <a:moveTo>
                    <a:pt x="139" y="137"/>
                  </a:moveTo>
                  <a:lnTo>
                    <a:pt x="0" y="0"/>
                  </a:lnTo>
                  <a:lnTo>
                    <a:pt x="139" y="1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7410244" y="5735145"/>
              <a:ext cx="95178" cy="97185"/>
            </a:xfrm>
            <a:custGeom>
              <a:avLst/>
              <a:gdLst/>
              <a:ahLst/>
              <a:cxnLst/>
              <a:rect l="l" t="t" r="r" b="b"/>
              <a:pathLst>
                <a:path w="105" h="103" extrusionOk="0">
                  <a:moveTo>
                    <a:pt x="15" y="0"/>
                  </a:moveTo>
                  <a:cubicBezTo>
                    <a:pt x="19" y="0"/>
                    <a:pt x="22" y="2"/>
                    <a:pt x="25" y="4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105" y="84"/>
                    <a:pt x="105" y="92"/>
                    <a:pt x="100" y="98"/>
                  </a:cubicBezTo>
                  <a:cubicBezTo>
                    <a:pt x="94" y="103"/>
                    <a:pt x="86" y="103"/>
                    <a:pt x="80" y="98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6" y="4"/>
                  </a:cubicBezTo>
                  <a:cubicBezTo>
                    <a:pt x="8" y="2"/>
                    <a:pt x="12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7216472" y="5807906"/>
              <a:ext cx="976" cy="141452"/>
            </a:xfrm>
            <a:custGeom>
              <a:avLst/>
              <a:gdLst/>
              <a:ahLst/>
              <a:cxnLst/>
              <a:rect l="l" t="t" r="r" b="b"/>
              <a:pathLst>
                <a:path w="2" h="278" extrusionOk="0">
                  <a:moveTo>
                    <a:pt x="0" y="0"/>
                  </a:moveTo>
                  <a:lnTo>
                    <a:pt x="2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7203782" y="5794677"/>
              <a:ext cx="25381" cy="167911"/>
            </a:xfrm>
            <a:custGeom>
              <a:avLst/>
              <a:gdLst/>
              <a:ahLst/>
              <a:cxnLst/>
              <a:rect l="l" t="t" r="r" b="b"/>
              <a:pathLst>
                <a:path w="28" h="178" extrusionOk="0">
                  <a:moveTo>
                    <a:pt x="14" y="1"/>
                  </a:moveTo>
                  <a:cubicBezTo>
                    <a:pt x="21" y="0"/>
                    <a:pt x="27" y="7"/>
                    <a:pt x="27" y="1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72"/>
                    <a:pt x="22" y="178"/>
                    <a:pt x="15" y="178"/>
                  </a:cubicBezTo>
                  <a:cubicBezTo>
                    <a:pt x="7" y="178"/>
                    <a:pt x="1" y="172"/>
                    <a:pt x="1" y="16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1"/>
                    <a:pt x="14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885547" y="5749900"/>
              <a:ext cx="98594" cy="103800"/>
            </a:xfrm>
            <a:custGeom>
              <a:avLst/>
              <a:gdLst/>
              <a:ahLst/>
              <a:cxnLst/>
              <a:rect l="l" t="t" r="r" b="b"/>
              <a:pathLst>
                <a:path w="202" h="204" extrusionOk="0">
                  <a:moveTo>
                    <a:pt x="202" y="0"/>
                  </a:moveTo>
                  <a:lnTo>
                    <a:pt x="0" y="20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872857" y="5737689"/>
              <a:ext cx="124951" cy="130258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23" y="0"/>
                  </a:moveTo>
                  <a:cubicBezTo>
                    <a:pt x="126" y="0"/>
                    <a:pt x="130" y="1"/>
                    <a:pt x="133" y="4"/>
                  </a:cubicBezTo>
                  <a:cubicBezTo>
                    <a:pt x="138" y="9"/>
                    <a:pt x="138" y="18"/>
                    <a:pt x="133" y="23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19" y="138"/>
                    <a:pt x="10" y="138"/>
                    <a:pt x="5" y="133"/>
                  </a:cubicBezTo>
                  <a:cubicBezTo>
                    <a:pt x="0" y="127"/>
                    <a:pt x="0" y="119"/>
                    <a:pt x="5" y="11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6" y="1"/>
                    <a:pt x="119" y="0"/>
                    <a:pt x="12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7555207" y="5492437"/>
              <a:ext cx="127880" cy="1018"/>
            </a:xfrm>
            <a:custGeom>
              <a:avLst/>
              <a:gdLst/>
              <a:ahLst/>
              <a:cxnLst/>
              <a:rect l="l" t="t" r="r" b="b"/>
              <a:pathLst>
                <a:path w="262" h="2" extrusionOk="0">
                  <a:moveTo>
                    <a:pt x="0" y="2"/>
                  </a:moveTo>
                  <a:lnTo>
                    <a:pt x="26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7543493" y="5480225"/>
              <a:ext cx="152284" cy="26459"/>
            </a:xfrm>
            <a:custGeom>
              <a:avLst/>
              <a:gdLst/>
              <a:ahLst/>
              <a:cxnLst/>
              <a:rect l="l" t="t" r="r" b="b"/>
              <a:pathLst>
                <a:path w="168" h="28" extrusionOk="0">
                  <a:moveTo>
                    <a:pt x="13" y="1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61" y="0"/>
                    <a:pt x="167" y="6"/>
                    <a:pt x="168" y="13"/>
                  </a:cubicBezTo>
                  <a:cubicBezTo>
                    <a:pt x="168" y="21"/>
                    <a:pt x="162" y="27"/>
                    <a:pt x="154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6757667" y="5497016"/>
              <a:ext cx="126904" cy="0"/>
            </a:xfrm>
            <a:custGeom>
              <a:avLst/>
              <a:gdLst/>
              <a:ahLst/>
              <a:cxnLst/>
              <a:rect l="l" t="t" r="r" b="b"/>
              <a:pathLst>
                <a:path w="260" h="120000" extrusionOk="0">
                  <a:moveTo>
                    <a:pt x="260" y="0"/>
                  </a:moveTo>
                  <a:lnTo>
                    <a:pt x="0" y="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6745953" y="5483787"/>
              <a:ext cx="150332" cy="26459"/>
            </a:xfrm>
            <a:custGeom>
              <a:avLst/>
              <a:gdLst/>
              <a:ahLst/>
              <a:cxnLst/>
              <a:rect l="l" t="t" r="r" b="b"/>
              <a:pathLst>
                <a:path w="166" h="28" extrusionOk="0">
                  <a:moveTo>
                    <a:pt x="13" y="1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60" y="0"/>
                    <a:pt x="166" y="6"/>
                    <a:pt x="166" y="14"/>
                  </a:cubicBezTo>
                  <a:cubicBezTo>
                    <a:pt x="166" y="21"/>
                    <a:pt x="160" y="27"/>
                    <a:pt x="153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5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6886523" y="5194776"/>
              <a:ext cx="61499" cy="64112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126" y="126"/>
                  </a:moveTo>
                  <a:lnTo>
                    <a:pt x="0" y="0"/>
                  </a:lnTo>
                  <a:lnTo>
                    <a:pt x="126" y="12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6872857" y="5181547"/>
              <a:ext cx="87856" cy="91588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7" y="77"/>
                    <a:pt x="97" y="86"/>
                    <a:pt x="92" y="91"/>
                  </a:cubicBezTo>
                  <a:cubicBezTo>
                    <a:pt x="87" y="97"/>
                    <a:pt x="78" y="97"/>
                    <a:pt x="73" y="91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7472720" y="5191214"/>
              <a:ext cx="61499" cy="65129"/>
            </a:xfrm>
            <a:custGeom>
              <a:avLst/>
              <a:gdLst/>
              <a:ahLst/>
              <a:cxnLst/>
              <a:rect l="l" t="t" r="r" b="b"/>
              <a:pathLst>
                <a:path w="126" h="128" extrusionOk="0">
                  <a:moveTo>
                    <a:pt x="0" y="128"/>
                  </a:moveTo>
                  <a:lnTo>
                    <a:pt x="126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7459053" y="5179002"/>
              <a:ext cx="88832" cy="91588"/>
            </a:xfrm>
            <a:custGeom>
              <a:avLst/>
              <a:gdLst/>
              <a:ahLst/>
              <a:cxnLst/>
              <a:rect l="l" t="t" r="r" b="b"/>
              <a:pathLst>
                <a:path w="98" h="97" extrusionOk="0">
                  <a:moveTo>
                    <a:pt x="83" y="0"/>
                  </a:moveTo>
                  <a:cubicBezTo>
                    <a:pt x="87" y="0"/>
                    <a:pt x="90" y="1"/>
                    <a:pt x="93" y="4"/>
                  </a:cubicBezTo>
                  <a:cubicBezTo>
                    <a:pt x="98" y="9"/>
                    <a:pt x="98" y="18"/>
                    <a:pt x="93" y="23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0" y="97"/>
                    <a:pt x="11" y="97"/>
                    <a:pt x="6" y="91"/>
                  </a:cubicBezTo>
                  <a:cubicBezTo>
                    <a:pt x="0" y="86"/>
                    <a:pt x="0" y="78"/>
                    <a:pt x="6" y="7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1"/>
                    <a:pt x="80" y="0"/>
                    <a:pt x="8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7516160" y="5842506"/>
              <a:ext cx="17083" cy="17809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5" y="35"/>
                  </a:move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7502493" y="5829277"/>
              <a:ext cx="44416" cy="45285"/>
            </a:xfrm>
            <a:custGeom>
              <a:avLst/>
              <a:gdLst/>
              <a:ahLst/>
              <a:cxnLst/>
              <a:rect l="l" t="t" r="r" b="b"/>
              <a:pathLst>
                <a:path w="49" h="48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9" y="28"/>
                    <a:pt x="49" y="37"/>
                    <a:pt x="44" y="42"/>
                  </a:cubicBezTo>
                  <a:cubicBezTo>
                    <a:pt x="38" y="48"/>
                    <a:pt x="30" y="48"/>
                    <a:pt x="24" y="42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6936308" y="5028900"/>
              <a:ext cx="561792" cy="734230"/>
            </a:xfrm>
            <a:custGeom>
              <a:avLst/>
              <a:gdLst/>
              <a:ahLst/>
              <a:cxnLst/>
              <a:rect l="l" t="t" r="r" b="b"/>
              <a:pathLst>
                <a:path w="620" h="778" extrusionOk="0">
                  <a:moveTo>
                    <a:pt x="237" y="1"/>
                  </a:moveTo>
                  <a:cubicBezTo>
                    <a:pt x="378" y="0"/>
                    <a:pt x="378" y="0"/>
                    <a:pt x="378" y="0"/>
                  </a:cubicBezTo>
                  <a:cubicBezTo>
                    <a:pt x="416" y="0"/>
                    <a:pt x="448" y="31"/>
                    <a:pt x="448" y="69"/>
                  </a:cubicBezTo>
                  <a:cubicBezTo>
                    <a:pt x="448" y="191"/>
                    <a:pt x="448" y="191"/>
                    <a:pt x="448" y="191"/>
                  </a:cubicBezTo>
                  <a:cubicBezTo>
                    <a:pt x="497" y="215"/>
                    <a:pt x="539" y="252"/>
                    <a:pt x="569" y="298"/>
                  </a:cubicBezTo>
                  <a:cubicBezTo>
                    <a:pt x="602" y="348"/>
                    <a:pt x="619" y="406"/>
                    <a:pt x="619" y="466"/>
                  </a:cubicBezTo>
                  <a:cubicBezTo>
                    <a:pt x="620" y="636"/>
                    <a:pt x="482" y="776"/>
                    <a:pt x="311" y="777"/>
                  </a:cubicBezTo>
                  <a:cubicBezTo>
                    <a:pt x="141" y="778"/>
                    <a:pt x="1" y="639"/>
                    <a:pt x="0" y="469"/>
                  </a:cubicBezTo>
                  <a:cubicBezTo>
                    <a:pt x="0" y="409"/>
                    <a:pt x="17" y="351"/>
                    <a:pt x="49" y="301"/>
                  </a:cubicBezTo>
                  <a:cubicBezTo>
                    <a:pt x="78" y="255"/>
                    <a:pt x="119" y="217"/>
                    <a:pt x="168" y="192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32"/>
                    <a:pt x="198" y="1"/>
                    <a:pt x="237" y="1"/>
                  </a:cubicBezTo>
                  <a:close/>
                  <a:moveTo>
                    <a:pt x="311" y="750"/>
                  </a:moveTo>
                  <a:cubicBezTo>
                    <a:pt x="467" y="749"/>
                    <a:pt x="593" y="622"/>
                    <a:pt x="592" y="466"/>
                  </a:cubicBezTo>
                  <a:cubicBezTo>
                    <a:pt x="592" y="411"/>
                    <a:pt x="576" y="359"/>
                    <a:pt x="546" y="313"/>
                  </a:cubicBezTo>
                  <a:cubicBezTo>
                    <a:pt x="517" y="269"/>
                    <a:pt x="477" y="234"/>
                    <a:pt x="429" y="211"/>
                  </a:cubicBezTo>
                  <a:cubicBezTo>
                    <a:pt x="421" y="208"/>
                    <a:pt x="421" y="208"/>
                    <a:pt x="421" y="208"/>
                  </a:cubicBezTo>
                  <a:cubicBezTo>
                    <a:pt x="421" y="70"/>
                    <a:pt x="421" y="70"/>
                    <a:pt x="421" y="70"/>
                  </a:cubicBezTo>
                  <a:cubicBezTo>
                    <a:pt x="421" y="46"/>
                    <a:pt x="401" y="27"/>
                    <a:pt x="378" y="27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4" y="28"/>
                    <a:pt x="195" y="47"/>
                    <a:pt x="195" y="71"/>
                  </a:cubicBezTo>
                  <a:cubicBezTo>
                    <a:pt x="195" y="209"/>
                    <a:pt x="195" y="209"/>
                    <a:pt x="195" y="209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40" y="235"/>
                    <a:pt x="100" y="271"/>
                    <a:pt x="71" y="316"/>
                  </a:cubicBezTo>
                  <a:cubicBezTo>
                    <a:pt x="42" y="361"/>
                    <a:pt x="27" y="414"/>
                    <a:pt x="27" y="469"/>
                  </a:cubicBezTo>
                  <a:cubicBezTo>
                    <a:pt x="28" y="624"/>
                    <a:pt x="155" y="750"/>
                    <a:pt x="311" y="75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7043200" y="5311296"/>
              <a:ext cx="117142" cy="121608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129" y="64"/>
                  </a:moveTo>
                  <a:cubicBezTo>
                    <a:pt x="129" y="100"/>
                    <a:pt x="100" y="128"/>
                    <a:pt x="65" y="129"/>
                  </a:cubicBezTo>
                  <a:cubicBezTo>
                    <a:pt x="30" y="129"/>
                    <a:pt x="1" y="100"/>
                    <a:pt x="1" y="65"/>
                  </a:cubicBezTo>
                  <a:cubicBezTo>
                    <a:pt x="0" y="29"/>
                    <a:pt x="29" y="1"/>
                    <a:pt x="64" y="0"/>
                  </a:cubicBezTo>
                  <a:cubicBezTo>
                    <a:pt x="100" y="0"/>
                    <a:pt x="128" y="29"/>
                    <a:pt x="129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7198901" y="4746504"/>
              <a:ext cx="31726" cy="234058"/>
            </a:xfrm>
            <a:prstGeom prst="rect">
              <a:avLst/>
            </a:pr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372" name="Google Shape;372;p11"/>
          <p:cNvSpPr txBox="1"/>
          <p:nvPr/>
        </p:nvSpPr>
        <p:spPr>
          <a:xfrm>
            <a:off x="1630553" y="5394260"/>
            <a:ext cx="44654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provides b</a:t>
            </a: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enefits similar to leased lines, but in a resilient multi-operator and multipath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environment.</a:t>
            </a:r>
            <a:endParaRPr lang="en-US" dirty="0">
              <a:highlight>
                <a:srgbClr val="FF00FF"/>
              </a:highlight>
            </a:endParaRPr>
          </a:p>
        </p:txBody>
      </p: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3BE69695-010E-260A-6256-995BEF2D755F}"/>
              </a:ext>
            </a:extLst>
          </p:cNvPr>
          <p:cNvGrpSpPr/>
          <p:nvPr/>
        </p:nvGrpSpPr>
        <p:grpSpPr>
          <a:xfrm>
            <a:off x="377597" y="1325176"/>
            <a:ext cx="5279415" cy="307736"/>
            <a:chOff x="377597" y="1370954"/>
            <a:chExt cx="5279415" cy="307736"/>
          </a:xfrm>
        </p:grpSpPr>
        <p:sp>
          <p:nvSpPr>
            <p:cNvPr id="417" name="Google Shape;417;p11"/>
            <p:cNvSpPr txBox="1"/>
            <p:nvPr/>
          </p:nvSpPr>
          <p:spPr>
            <a:xfrm>
              <a:off x="509195" y="1370954"/>
              <a:ext cx="514781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ENHANCED TRUST</a:t>
              </a:r>
              <a:endParaRPr dirty="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77597" y="1425137"/>
              <a:ext cx="168632" cy="168632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419" name="Google Shape;419;p11"/>
          <p:cNvSpPr txBox="1"/>
          <p:nvPr/>
        </p:nvSpPr>
        <p:spPr>
          <a:xfrm>
            <a:off x="329886" y="1656476"/>
            <a:ext cx="6063154" cy="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Establishes trust domains with self-governance model that are not reliant on third-party Certificate Authorities (such as RPKI)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 err="1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ASes</a:t>
            </a: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 are admitted and verified with X.509 certificates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A36F5381-E397-93A3-E972-9C39D93CFC9F}"/>
              </a:ext>
            </a:extLst>
          </p:cNvPr>
          <p:cNvGrpSpPr/>
          <p:nvPr/>
        </p:nvGrpSpPr>
        <p:grpSpPr>
          <a:xfrm>
            <a:off x="376601" y="2679363"/>
            <a:ext cx="5323458" cy="307736"/>
            <a:chOff x="377597" y="2457338"/>
            <a:chExt cx="5323458" cy="307736"/>
          </a:xfrm>
        </p:grpSpPr>
        <p:sp>
          <p:nvSpPr>
            <p:cNvPr id="420" name="Google Shape;420;p11"/>
            <p:cNvSpPr txBox="1"/>
            <p:nvPr/>
          </p:nvSpPr>
          <p:spPr>
            <a:xfrm>
              <a:off x="510191" y="2457338"/>
              <a:ext cx="519086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PATH CONTROL</a:t>
              </a:r>
              <a:r>
                <a:rPr lang="en-US" sz="1200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 </a:t>
              </a:r>
              <a:endParaRPr dirty="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77597" y="2513014"/>
              <a:ext cx="168632" cy="168632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422" name="Google Shape;422;p11"/>
          <p:cNvSpPr txBox="1"/>
          <p:nvPr/>
        </p:nvSpPr>
        <p:spPr>
          <a:xfrm>
            <a:off x="329886" y="3005980"/>
            <a:ext cx="6063152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Source endpoints select paths across SCION-enabled </a:t>
            </a:r>
            <a:r>
              <a:rPr lang="en-US" sz="1600" dirty="0" err="1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ASes</a:t>
            </a:r>
            <a:endParaRPr lang="en-US" sz="1600" dirty="0">
              <a:solidFill>
                <a:srgbClr val="26262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171450" indent="-171450">
              <a:spcBef>
                <a:spcPts val="6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Paths can be selected based on requirements (e.g. latency)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Geofencing &amp; Hijacking prevention</a:t>
            </a: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CB3993A5-31FC-7AD6-2359-F0D17E09ED77}"/>
              </a:ext>
            </a:extLst>
          </p:cNvPr>
          <p:cNvGrpSpPr/>
          <p:nvPr/>
        </p:nvGrpSpPr>
        <p:grpSpPr>
          <a:xfrm>
            <a:off x="371791" y="4051189"/>
            <a:ext cx="6021246" cy="307736"/>
            <a:chOff x="343590" y="3211108"/>
            <a:chExt cx="5898321" cy="307736"/>
          </a:xfrm>
        </p:grpSpPr>
        <p:sp>
          <p:nvSpPr>
            <p:cNvPr id="423" name="Google Shape;423;p11"/>
            <p:cNvSpPr txBox="1"/>
            <p:nvPr/>
          </p:nvSpPr>
          <p:spPr>
            <a:xfrm>
              <a:off x="493454" y="3211108"/>
              <a:ext cx="574845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MULTI-PATH DISCOVERY &amp; FAILOVER</a:t>
              </a:r>
              <a:endParaRPr dirty="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343590" y="3280680"/>
              <a:ext cx="168632" cy="168632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425" name="Google Shape;425;p11"/>
          <p:cNvSpPr txBox="1"/>
          <p:nvPr/>
        </p:nvSpPr>
        <p:spPr>
          <a:xfrm>
            <a:off x="329886" y="4323579"/>
            <a:ext cx="6063153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Fast path switching when connections fail (in ~RTT)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Multiple paths can be used simultaneously</a:t>
            </a:r>
            <a:endParaRPr 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91DBA-D585-8D6B-6988-FDB3A4291188}"/>
              </a:ext>
            </a:extLst>
          </p:cNvPr>
          <p:cNvGrpSpPr/>
          <p:nvPr/>
        </p:nvGrpSpPr>
        <p:grpSpPr>
          <a:xfrm>
            <a:off x="6743719" y="1373058"/>
            <a:ext cx="5058137" cy="4574201"/>
            <a:chOff x="6377555" y="1324280"/>
            <a:chExt cx="5058137" cy="45742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5E258A-96A0-5231-8FD2-1351F596C027}"/>
                </a:ext>
              </a:extLst>
            </p:cNvPr>
            <p:cNvGrpSpPr/>
            <p:nvPr/>
          </p:nvGrpSpPr>
          <p:grpSpPr>
            <a:xfrm>
              <a:off x="6377555" y="1324280"/>
              <a:ext cx="5058137" cy="4574201"/>
              <a:chOff x="3566931" y="1538035"/>
              <a:chExt cx="5058137" cy="457420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61801B7-8A22-88DE-4B09-2BED6D27A889}"/>
                  </a:ext>
                </a:extLst>
              </p:cNvPr>
              <p:cNvGrpSpPr/>
              <p:nvPr/>
            </p:nvGrpSpPr>
            <p:grpSpPr>
              <a:xfrm>
                <a:off x="3566931" y="1538035"/>
                <a:ext cx="5058137" cy="4574201"/>
                <a:chOff x="3566931" y="1538035"/>
                <a:chExt cx="5058137" cy="4574201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CFA8C9DD-52CC-E21C-210B-470960FAC53D}"/>
                    </a:ext>
                  </a:extLst>
                </p:cNvPr>
                <p:cNvGrpSpPr/>
                <p:nvPr/>
              </p:nvGrpSpPr>
              <p:grpSpPr>
                <a:xfrm>
                  <a:off x="3566931" y="1538035"/>
                  <a:ext cx="5058137" cy="4574201"/>
                  <a:chOff x="1944547" y="1398335"/>
                  <a:chExt cx="5058137" cy="4574201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B5394A40-9B04-A53B-00FE-3E774D856887}"/>
                      </a:ext>
                    </a:extLst>
                  </p:cNvPr>
                  <p:cNvGrpSpPr/>
                  <p:nvPr/>
                </p:nvGrpSpPr>
                <p:grpSpPr>
                  <a:xfrm>
                    <a:off x="1944547" y="1398335"/>
                    <a:ext cx="5058137" cy="4574201"/>
                    <a:chOff x="1944547" y="1398335"/>
                    <a:chExt cx="5058137" cy="4574201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E9FD8381-229C-BA10-DB49-5AB37D751B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4547" y="1398335"/>
                      <a:ext cx="5058137" cy="4574201"/>
                      <a:chOff x="1944547" y="1398335"/>
                      <a:chExt cx="5058137" cy="4574201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408E93B3-F41E-75A7-4876-A49F63B204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44547" y="1398335"/>
                        <a:ext cx="5058137" cy="4574201"/>
                        <a:chOff x="1944547" y="1398335"/>
                        <a:chExt cx="5058137" cy="4574201"/>
                      </a:xfrm>
                    </p:grpSpPr>
                    <p:grpSp>
                      <p:nvGrpSpPr>
                        <p:cNvPr id="21" name="Group 20">
                          <a:extLst>
                            <a:ext uri="{FF2B5EF4-FFF2-40B4-BE49-F238E27FC236}">
                              <a16:creationId xmlns:a16="http://schemas.microsoft.com/office/drawing/2014/main" id="{C4EA8E00-81EC-51B9-60FD-72B89071E1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44547" y="1398335"/>
                          <a:ext cx="5058137" cy="4574201"/>
                          <a:chOff x="1944547" y="1398335"/>
                          <a:chExt cx="5058137" cy="4574201"/>
                        </a:xfrm>
                      </p:grpSpPr>
                      <p:grpSp>
                        <p:nvGrpSpPr>
                          <p:cNvPr id="23" name="Group 22">
                            <a:extLst>
                              <a:ext uri="{FF2B5EF4-FFF2-40B4-BE49-F238E27FC236}">
                                <a16:creationId xmlns:a16="http://schemas.microsoft.com/office/drawing/2014/main" id="{8854E8E3-A95F-1D47-F735-46B6F2A63D3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944547" y="1398335"/>
                            <a:ext cx="5058137" cy="4574201"/>
                            <a:chOff x="1944547" y="1398335"/>
                            <a:chExt cx="5058137" cy="4574201"/>
                          </a:xfrm>
                        </p:grpSpPr>
                        <p:grpSp>
                          <p:nvGrpSpPr>
                            <p:cNvPr id="25" name="Group 24">
                              <a:extLst>
                                <a:ext uri="{FF2B5EF4-FFF2-40B4-BE49-F238E27FC236}">
                                  <a16:creationId xmlns:a16="http://schemas.microsoft.com/office/drawing/2014/main" id="{28A8B01B-A463-3B2A-7AD4-CE0E9E99C6C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944547" y="1398335"/>
                              <a:ext cx="5058137" cy="4574201"/>
                              <a:chOff x="1944547" y="1398335"/>
                              <a:chExt cx="5058137" cy="4574201"/>
                            </a:xfrm>
                          </p:grpSpPr>
                          <p:grpSp>
                            <p:nvGrpSpPr>
                              <p:cNvPr id="28" name="Group 27">
                                <a:extLst>
                                  <a:ext uri="{FF2B5EF4-FFF2-40B4-BE49-F238E27FC236}">
                                    <a16:creationId xmlns:a16="http://schemas.microsoft.com/office/drawing/2014/main" id="{E8260476-5172-AA9F-3AA3-E0DF8B89AB9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944547" y="1398335"/>
                                <a:ext cx="5058137" cy="4574201"/>
                                <a:chOff x="1944547" y="1398335"/>
                                <a:chExt cx="5058137" cy="4574201"/>
                              </a:xfrm>
                            </p:grpSpPr>
                            <p:grpSp>
                              <p:nvGrpSpPr>
                                <p:cNvPr id="30" name="Group 29">
                                  <a:extLst>
                                    <a:ext uri="{FF2B5EF4-FFF2-40B4-BE49-F238E27FC236}">
                                      <a16:creationId xmlns:a16="http://schemas.microsoft.com/office/drawing/2014/main" id="{920A4F94-98E9-CA03-2AAE-B960A40776D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944547" y="1398335"/>
                                  <a:ext cx="5058137" cy="4574201"/>
                                  <a:chOff x="1944547" y="1398335"/>
                                  <a:chExt cx="5058137" cy="4574201"/>
                                </a:xfrm>
                              </p:grpSpPr>
                              <p:grpSp>
                                <p:nvGrpSpPr>
                                  <p:cNvPr id="38" name="Group 37">
                                    <a:extLst>
                                      <a:ext uri="{FF2B5EF4-FFF2-40B4-BE49-F238E27FC236}">
                                        <a16:creationId xmlns:a16="http://schemas.microsoft.com/office/drawing/2014/main" id="{98DB69D0-EC65-F141-274E-DA075B74D8FA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944547" y="1398335"/>
                                    <a:ext cx="5058137" cy="4574201"/>
                                    <a:chOff x="1944547" y="1398335"/>
                                    <a:chExt cx="5058137" cy="4574201"/>
                                  </a:xfrm>
                                </p:grpSpPr>
                                <p:grpSp>
                                  <p:nvGrpSpPr>
                                    <p:cNvPr id="47" name="Group 46">
                                      <a:extLst>
                                        <a:ext uri="{FF2B5EF4-FFF2-40B4-BE49-F238E27FC236}">
                                          <a16:creationId xmlns:a16="http://schemas.microsoft.com/office/drawing/2014/main" id="{843DDEAD-5075-CAD8-DF68-B4EF7373BD00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44547" y="1398335"/>
                                      <a:ext cx="5058137" cy="4574201"/>
                                      <a:chOff x="1944547" y="1398335"/>
                                      <a:chExt cx="5058137" cy="4574201"/>
                                    </a:xfrm>
                                  </p:grpSpPr>
                                  <p:grpSp>
                                    <p:nvGrpSpPr>
                                      <p:cNvPr id="51" name="Group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CE22B29-4434-D631-D4F9-CA122B2E7AFF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44547" y="1398335"/>
                                        <a:ext cx="5058137" cy="4574201"/>
                                        <a:chOff x="1944547" y="1398335"/>
                                        <a:chExt cx="5058137" cy="4574201"/>
                                      </a:xfrm>
                                    </p:grpSpPr>
                                    <p:sp>
                                      <p:nvSpPr>
                                        <p:cNvPr id="329" name="Rounded Rectangle 32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E80B770-876B-C7EE-62EA-84FE4C17327E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1944547" y="1398335"/>
                                          <a:ext cx="5058137" cy="4574201"/>
                                        </a:xfrm>
                                        <a:prstGeom prst="roundRect">
                                          <a:avLst/>
                                        </a:prstGeom>
                                        <a:solidFill>
                                          <a:schemeClr val="accent4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 dirty="0"/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330" name="Group 32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A895B107-5EA3-D524-C464-C9C84A910D18}"/>
                                            </a:ext>
                                          </a:extLst>
                                        </p:cNvPr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>
                                        <a:xfrm>
                                          <a:off x="5734386" y="3198984"/>
                                          <a:ext cx="1018276" cy="914400"/>
                                          <a:chOff x="2943819" y="2687663"/>
                                          <a:chExt cx="848563" cy="731520"/>
                                        </a:xfrm>
                                      </p:grpSpPr>
                                      <p:sp>
                                        <p:nvSpPr>
                                          <p:cNvPr id="331" name="Hexagon 330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5B0AEDE-0FEB-3DCD-3CCF-CDB8B3E65683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2943819" y="2687663"/>
                                            <a:ext cx="848563" cy="731520"/>
                                          </a:xfrm>
                                          <a:prstGeom prst="hexagon">
                                            <a:avLst/>
                                          </a:prstGeom>
                                        </p:spPr>
                                        <p:style>
                                          <a:lnRef idx="2">
                                            <a:schemeClr val="accent1">
                                              <a:shade val="15000"/>
                                            </a:schemeClr>
                                          </a:lnRef>
                                          <a:fillRef idx="1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lt1"/>
                                          </a:fontRef>
                                        </p:style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pPr algn="ctr"/>
                                            <a:endParaRPr lang="en-US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332" name="TextBox 331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B80BF139-6240-B75F-0FCD-DD7017031ECD}"/>
                                              </a:ext>
                                            </a:extLst>
                                          </p:cNvPr>
                                          <p:cNvSpPr txBox="1"/>
                                          <p:nvPr/>
                                        </p:nvSpPr>
                                        <p:spPr>
                                          <a:xfrm>
                                            <a:off x="3076001" y="2822801"/>
                                            <a:ext cx="584200" cy="517065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</p:spPr>
                                        <p:txBody>
                                          <a:bodyPr wrap="square" rtlCol="0">
                                            <a:spAutoFit/>
                                          </a:bodyPr>
                                          <a:lstStyle/>
                                          <a:p>
                                            <a:pPr algn="ctr"/>
                                            <a:r>
                                              <a:rPr lang="en-US" dirty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a:t>ISP</a:t>
                                            </a:r>
                                          </a:p>
                                          <a:p>
                                            <a:pPr algn="ctr"/>
                                            <a:r>
                                              <a:rPr lang="en-US" dirty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a:t>AS8</a:t>
                                            </a:r>
                                          </a:p>
                                        </p:txBody>
                                      </p:sp>
                                    </p:grpSp>
                                  </p:grpSp>
                                  <p:grpSp>
                                    <p:nvGrpSpPr>
                                      <p:cNvPr id="52" name="Group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00EDA0-8338-7B54-7CB5-4F639F77A641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2943818" y="2687662"/>
                                        <a:ext cx="1018276" cy="976836"/>
                                        <a:chOff x="2943819" y="2687663"/>
                                        <a:chExt cx="848563" cy="781469"/>
                                      </a:xfrm>
                                    </p:grpSpPr>
                                    <p:sp>
                                      <p:nvSpPr>
                                        <p:cNvPr id="327" name="Hexagon 32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420B048-E85B-A7B5-3E28-38D6EBD0BC9F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8" name="TextBox 32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740B13D-5D1B-76D0-4AF0-B6DA6D2618D6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646331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AS1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3" name="Group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6AD3BA-BA48-7E5E-C1E9-B9C70C0AEB93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2943818" y="3740847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325" name="Hexagon 32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EA862554-5C88-E21E-77F6-26199B4627F2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6" name="TextBox 32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BB776D3E-3A28-E112-A005-E03916320829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AS2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4" name="Group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A1EAC3-482A-79DE-FAFA-E1AE6B611DE5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3864398" y="3214255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323" name="Hexagon 32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46AA0518-9A1A-0CA4-D6EC-261EABB665E1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4" name="TextBox 32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2995DA5-53B5-786C-14FC-03E5F07007C7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AS4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5" name="Group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063CB2-6659-5C9B-0907-0D838D4DC952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3864398" y="2206201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321" name="Hexagon 32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F46305A-BE92-BB37-C540-7C9310725C37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2" name="TextBox 32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A275F53-7CAA-0A9B-3A89-0FA5EB95E352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AS3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6" name="Group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137AE4-203F-6B69-5AC5-5753DE38F12A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3864398" y="4243177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63" name="Hexagon 6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CCAC4E0B-6A53-415F-E374-81510FA2A619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0" name="TextBox 31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9EDA50F-DD77-0DDE-4C2A-D9B28E3FA6F0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AS5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7" name="Group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B50227-C469-DA44-1FFE-B9FF2C79034D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4784978" y="2699794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61" name="Hexagon 6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68C8B46-0AF5-CD02-7F1B-D0B120AC59E0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62" name="TextBox 6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3733C29-23AD-8DDC-0300-2FCE2AC8E03F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AS6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8" name="Group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9E5D017-6694-2475-791E-A0ED984030F5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4784978" y="3709629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59" name="Hexagon 5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C1126DCD-8D15-552D-C760-75B8B7EF1558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60" name="TextBox 5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98231BEC-71C0-467C-141E-57211AF74A8E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AS7</a:t>
                                          </a:r>
                                        </a:p>
                                      </p:txBody>
                                    </p:sp>
                                  </p:grpSp>
                                </p:grpSp>
                                <p:cxnSp>
                                  <p:nvCxnSpPr>
                                    <p:cNvPr id="48" name="Straight Connector 47">
                                      <a:extLst>
                                        <a:ext uri="{FF2B5EF4-FFF2-40B4-BE49-F238E27FC236}">
                                          <a16:creationId xmlns:a16="http://schemas.microsoft.com/office/drawing/2014/main" id="{9F421B66-4B6D-31F3-1CA3-BC4C599012B6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6241017" y="4112609"/>
                                      <a:ext cx="0" cy="421603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92D05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1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49" name="Straight Connector 48">
                                      <a:extLst>
                                        <a:ext uri="{FF2B5EF4-FFF2-40B4-BE49-F238E27FC236}">
                                          <a16:creationId xmlns:a16="http://schemas.microsoft.com/office/drawing/2014/main" id="{99ADD286-242F-1583-33B9-A42164578DCB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6366984" y="4112609"/>
                                      <a:ext cx="0" cy="421603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FF000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1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50" name="Straight Connector 49">
                                      <a:extLst>
                                        <a:ext uri="{FF2B5EF4-FFF2-40B4-BE49-F238E27FC236}">
                                          <a16:creationId xmlns:a16="http://schemas.microsoft.com/office/drawing/2014/main" id="{F1DD66DE-F30D-05BA-875F-68C2119896CF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6096142" y="4112609"/>
                                      <a:ext cx="0" cy="421200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00B0F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1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cxnSp>
                                <p:nvCxnSpPr>
                                  <p:cNvPr id="39" name="Straight Connector 38">
                                    <a:extLst>
                                      <a:ext uri="{FF2B5EF4-FFF2-40B4-BE49-F238E27FC236}">
                                        <a16:creationId xmlns:a16="http://schemas.microsoft.com/office/drawing/2014/main" id="{7380BDEC-36C4-063C-F170-A8F644FCECD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2835222" y="2124815"/>
                                    <a:ext cx="723939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0" name="Straight Connector 39">
                                    <a:extLst>
                                      <a:ext uri="{FF2B5EF4-FFF2-40B4-BE49-F238E27FC236}">
                                        <a16:creationId xmlns:a16="http://schemas.microsoft.com/office/drawing/2014/main" id="{3CC9EF3C-153F-0A8F-D97B-4B6B731B2CF0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3559161" y="2124815"/>
                                    <a:ext cx="446400" cy="24480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1" name="Straight Connector 40">
                                    <a:extLst>
                                      <a:ext uri="{FF2B5EF4-FFF2-40B4-BE49-F238E27FC236}">
                                        <a16:creationId xmlns:a16="http://schemas.microsoft.com/office/drawing/2014/main" id="{37EBCD65-164B-7BC4-5436-57F79B8338F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4831129" y="2792455"/>
                                    <a:ext cx="100093" cy="42644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2" name="Straight Connector 41">
                                    <a:extLst>
                                      <a:ext uri="{FF2B5EF4-FFF2-40B4-BE49-F238E27FC236}">
                                        <a16:creationId xmlns:a16="http://schemas.microsoft.com/office/drawing/2014/main" id="{BBEFCC63-A19F-80B4-71F5-C1E05E2A96A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5644636" y="2687662"/>
                                    <a:ext cx="255714" cy="13848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3" name="Straight Connector 42">
                                    <a:extLst>
                                      <a:ext uri="{FF2B5EF4-FFF2-40B4-BE49-F238E27FC236}">
                                        <a16:creationId xmlns:a16="http://schemas.microsoft.com/office/drawing/2014/main" id="{0D202347-9BDA-9BDA-E38E-E2E35F2A10B6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2835222" y="2297432"/>
                                    <a:ext cx="71274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92D05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4" name="Straight Connector 43">
                                    <a:extLst>
                                      <a:ext uri="{FF2B5EF4-FFF2-40B4-BE49-F238E27FC236}">
                                        <a16:creationId xmlns:a16="http://schemas.microsoft.com/office/drawing/2014/main" id="{EF846258-DEDD-E135-61C5-D72B3F2F3B2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3542723" y="2298005"/>
                                    <a:ext cx="386226" cy="21246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92D05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5" name="Straight Connector 44">
                                    <a:extLst>
                                      <a:ext uri="{FF2B5EF4-FFF2-40B4-BE49-F238E27FC236}">
                                        <a16:creationId xmlns:a16="http://schemas.microsoft.com/office/drawing/2014/main" id="{A9FFB845-6830-1D69-5330-8394C0D8DE9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4772604" y="2907594"/>
                                    <a:ext cx="100945" cy="42644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92D05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6" name="Straight Connector 45">
                                    <a:extLst>
                                      <a:ext uri="{FF2B5EF4-FFF2-40B4-BE49-F238E27FC236}">
                                        <a16:creationId xmlns:a16="http://schemas.microsoft.com/office/drawing/2014/main" id="{5205396B-97D1-6F9E-78B6-A366035A443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366984" y="2761009"/>
                                    <a:ext cx="0" cy="430873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cxnSp>
                              <p:nvCxnSpPr>
                                <p:cNvPr id="31" name="Straight Connector 30">
                                  <a:extLst>
                                    <a:ext uri="{FF2B5EF4-FFF2-40B4-BE49-F238E27FC236}">
                                      <a16:creationId xmlns:a16="http://schemas.microsoft.com/office/drawing/2014/main" id="{AE43D331-F0FB-5611-53F3-7632E2843174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2731271" y="2775125"/>
                                  <a:ext cx="299730" cy="17935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accent5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" name="Straight Connector 31">
                                  <a:extLst>
                                    <a:ext uri="{FF2B5EF4-FFF2-40B4-BE49-F238E27FC236}">
                                      <a16:creationId xmlns:a16="http://schemas.microsoft.com/office/drawing/2014/main" id="{C89A0138-CB68-5FCE-7DA4-37B41E8ECB08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452956" y="3610958"/>
                                  <a:ext cx="0" cy="118187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accent5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" name="Straight Connector 32">
                                  <a:extLst>
                                    <a:ext uri="{FF2B5EF4-FFF2-40B4-BE49-F238E27FC236}">
                                      <a16:creationId xmlns:a16="http://schemas.microsoft.com/office/drawing/2014/main" id="{FFAE2A07-80A5-18FB-0017-34654F49243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5693184" y="3865204"/>
                                  <a:ext cx="134934" cy="64571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" name="Straight Connector 33">
                                  <a:extLst>
                                    <a:ext uri="{FF2B5EF4-FFF2-40B4-BE49-F238E27FC236}">
                                      <a16:creationId xmlns:a16="http://schemas.microsoft.com/office/drawing/2014/main" id="{8717C315-F6F2-57B0-87AA-542598FDF121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4772604" y="4412099"/>
                                  <a:ext cx="125083" cy="62803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" name="Straight Connector 34">
                                  <a:extLst>
                                    <a:ext uri="{FF2B5EF4-FFF2-40B4-BE49-F238E27FC236}">
                                      <a16:creationId xmlns:a16="http://schemas.microsoft.com/office/drawing/2014/main" id="{99695EB6-6295-4C1B-0E37-551E40441CD0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4373535" y="4138855"/>
                                  <a:ext cx="0" cy="936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" name="Straight Connector 35">
                                  <a:extLst>
                                    <a:ext uri="{FF2B5EF4-FFF2-40B4-BE49-F238E27FC236}">
                                      <a16:creationId xmlns:a16="http://schemas.microsoft.com/office/drawing/2014/main" id="{71FD7EB3-07AE-64B7-D29E-4D91AA443D41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902858" y="3277467"/>
                                  <a:ext cx="115374" cy="6327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" name="Straight Connector 36">
                                  <a:extLst>
                                    <a:ext uri="{FF2B5EF4-FFF2-40B4-BE49-F238E27FC236}">
                                      <a16:creationId xmlns:a16="http://schemas.microsoft.com/office/drawing/2014/main" id="{FF011DDF-3C5F-1B0F-CE2A-9B23DF6A6BCE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2781000" y="2652303"/>
                                  <a:ext cx="308923" cy="182054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pic>
                            <p:nvPicPr>
                              <p:cNvPr id="29" name="Graphic 28" descr="Building outline">
                                <a:extLst>
                                  <a:ext uri="{FF2B5EF4-FFF2-40B4-BE49-F238E27FC236}">
                                    <a16:creationId xmlns:a16="http://schemas.microsoft.com/office/drawing/2014/main" id="{29BB7E72-670E-9DEA-DDC0-EAA3E812CB5C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">
                                <a:extLst>
                                  <a:ext uri="{96DAC541-7B7A-43D3-8B79-37D633B846F1}">
                                    <asvg:svgBlip xmlns:asvg="http://schemas.microsoft.com/office/drawing/2016/SVG/main" r:embed="rId4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055679" y="1879272"/>
                                <a:ext cx="914400" cy="9144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pic>
                          <p:nvPicPr>
                            <p:cNvPr id="26" name="Graphic 25" descr="Cloud outline">
                              <a:extLst>
                                <a:ext uri="{FF2B5EF4-FFF2-40B4-BE49-F238E27FC236}">
                                  <a16:creationId xmlns:a16="http://schemas.microsoft.com/office/drawing/2014/main" id="{B4E58582-A407-0E66-DF8D-8CC30D162665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96DAC541-7B7A-43D3-8B79-37D633B846F1}">
                                  <asvg:svgBlip xmlns:asvg="http://schemas.microsoft.com/office/drawing/2016/SVG/main" r:embed="rId6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851802" y="2062850"/>
                              <a:ext cx="914400" cy="9144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27" name="TextBox 26">
                              <a:extLst>
                                <a:ext uri="{FF2B5EF4-FFF2-40B4-BE49-F238E27FC236}">
                                  <a16:creationId xmlns:a16="http://schemas.microsoft.com/office/drawing/2014/main" id="{D728A2DF-07FB-968E-5B9C-54AC95719F2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896860" y="2442711"/>
                              <a:ext cx="762195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200" dirty="0"/>
                                <a:t>Cloud</a:t>
                              </a:r>
                            </a:p>
                          </p:txBody>
                        </p:sp>
                      </p:grpSp>
                      <p:pic>
                        <p:nvPicPr>
                          <p:cNvPr id="24" name="Graphic 23" descr="House outline">
                            <a:extLst>
                              <a:ext uri="{FF2B5EF4-FFF2-40B4-BE49-F238E27FC236}">
                                <a16:creationId xmlns:a16="http://schemas.microsoft.com/office/drawing/2014/main" id="{2C18C666-02B9-D81A-1448-602E15DD253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96DAC541-7B7A-43D3-8B79-37D633B846F1}">
                                <asvg:svgBlip xmlns:asvg="http://schemas.microsoft.com/office/drawing/2016/SVG/main" r:embed="rId8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861323" y="4928976"/>
                            <a:ext cx="457200" cy="4572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22" name="Graphic 21" descr="Building outline">
                          <a:extLst>
                            <a:ext uri="{FF2B5EF4-FFF2-40B4-BE49-F238E27FC236}">
                              <a16:creationId xmlns:a16="http://schemas.microsoft.com/office/drawing/2014/main" id="{9968C655-4BFF-39FF-9937-AA88A965736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96DAC541-7B7A-43D3-8B79-37D633B846F1}">
                              <asvg:svgBlip xmlns:asvg="http://schemas.microsoft.com/office/drawing/2016/SVG/main" r:embed="rId4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783817" y="4463323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15" name="Straight Connector 14">
                        <a:extLst>
                          <a:ext uri="{FF2B5EF4-FFF2-40B4-BE49-F238E27FC236}">
                            <a16:creationId xmlns:a16="http://schemas.microsoft.com/office/drawing/2014/main" id="{348555BD-F453-2EA1-C9CC-7A5595BB83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366296" y="4664142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" name="Straight Connector 15">
                        <a:extLst>
                          <a:ext uri="{FF2B5EF4-FFF2-40B4-BE49-F238E27FC236}">
                            <a16:creationId xmlns:a16="http://schemas.microsoft.com/office/drawing/2014/main" id="{8C0BB24F-1EC2-E6A5-74CD-40371C17D8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654744" y="4816055"/>
                        <a:ext cx="904417" cy="0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Straight Connector 16">
                        <a:extLst>
                          <a:ext uri="{FF2B5EF4-FFF2-40B4-BE49-F238E27FC236}">
                            <a16:creationId xmlns:a16="http://schemas.microsoft.com/office/drawing/2014/main" id="{4F246492-4F76-2117-ADC6-99D63D562C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654346" y="4816055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" name="Straight Connector 17">
                        <a:extLst>
                          <a:ext uri="{FF2B5EF4-FFF2-40B4-BE49-F238E27FC236}">
                            <a16:creationId xmlns:a16="http://schemas.microsoft.com/office/drawing/2014/main" id="{3FC15A49-3733-225C-B2F9-A88F16C9AF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089923" y="4816054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" name="Straight Connector 18">
                        <a:extLst>
                          <a:ext uri="{FF2B5EF4-FFF2-40B4-BE49-F238E27FC236}">
                            <a16:creationId xmlns:a16="http://schemas.microsoft.com/office/drawing/2014/main" id="{D6AF9ABD-F199-6DA3-AEF3-7CEC19D78C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548014" y="4816054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68075B41-C2CB-E751-F016-6D6D7504BE2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16437" y="2719710"/>
                        <a:ext cx="59462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/>
                          <a:t>Office</a:t>
                        </a:r>
                      </a:p>
                    </p:txBody>
                  </p:sp>
                </p:grpSp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35605944-C17E-2C82-DE1E-1DA04A230C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43703" y="5287332"/>
                      <a:ext cx="59462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/>
                        <a:t>Office</a:t>
                      </a:r>
                    </a:p>
                  </p:txBody>
                </p:sp>
              </p:grp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BC54B31-05EF-2842-6B9B-526E9C4DC268}"/>
                      </a:ext>
                    </a:extLst>
                  </p:cNvPr>
                  <p:cNvSpPr txBox="1"/>
                  <p:nvPr/>
                </p:nvSpPr>
                <p:spPr>
                  <a:xfrm>
                    <a:off x="2519449" y="5358694"/>
                    <a:ext cx="116597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Remote Users</a:t>
                    </a:r>
                  </a:p>
                </p:txBody>
              </p:sp>
            </p:grpSp>
            <p:pic>
              <p:nvPicPr>
                <p:cNvPr id="9" name="Graphic 8" descr="House outline">
                  <a:extLst>
                    <a:ext uri="{FF2B5EF4-FFF2-40B4-BE49-F238E27FC236}">
                      <a16:creationId xmlns:a16="http://schemas.microsoft.com/office/drawing/2014/main" id="{F1EA1EFD-172F-4D5F-42D9-A126EBB92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8130" y="5066757"/>
                  <a:ext cx="457200" cy="457200"/>
                </a:xfrm>
                <a:prstGeom prst="rect">
                  <a:avLst/>
                </a:prstGeom>
              </p:spPr>
            </p:pic>
          </p:grpSp>
          <p:pic>
            <p:nvPicPr>
              <p:cNvPr id="7" name="Graphic 6" descr="Laptop outline">
                <a:extLst>
                  <a:ext uri="{FF2B5EF4-FFF2-40B4-BE49-F238E27FC236}">
                    <a16:creationId xmlns:a16="http://schemas.microsoft.com/office/drawing/2014/main" id="{BE454AA4-2A37-6844-7885-F0B0BAE5A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29399" y="5068659"/>
                <a:ext cx="455298" cy="45529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79E199-16B9-2538-7C78-2FBA6C35E7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530" y="3293852"/>
              <a:ext cx="134934" cy="5894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TRUST-ENHANCED NETWORKING</a:t>
            </a:r>
            <a:endParaRPr dirty="0"/>
          </a:p>
        </p:txBody>
      </p:sp>
      <p:sp>
        <p:nvSpPr>
          <p:cNvPr id="432" name="Google Shape;432;p1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433" name="Google Shape;433;p12"/>
          <p:cNvSpPr txBox="1">
            <a:spLocks noGrp="1"/>
          </p:cNvSpPr>
          <p:nvPr>
            <p:ph type="body" idx="2"/>
          </p:nvPr>
        </p:nvSpPr>
        <p:spPr>
          <a:xfrm>
            <a:off x="407545" y="819259"/>
            <a:ext cx="11411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Trust model is based on Isolation Domains (ISDs)</a:t>
            </a:r>
            <a:endParaRPr dirty="0"/>
          </a:p>
        </p:txBody>
      </p:sp>
      <p:sp>
        <p:nvSpPr>
          <p:cNvPr id="434" name="Google Shape;434;p1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sp>
        <p:nvSpPr>
          <p:cNvPr id="435" name="Google Shape;435;p12"/>
          <p:cNvSpPr/>
          <p:nvPr/>
        </p:nvSpPr>
        <p:spPr>
          <a:xfrm>
            <a:off x="0" y="1549875"/>
            <a:ext cx="12192000" cy="40989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6244689" y="1247456"/>
            <a:ext cx="5485901" cy="4703762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7" name="Google Shape;437;p12"/>
          <p:cNvSpPr txBox="1">
            <a:spLocks noGrp="1"/>
          </p:cNvSpPr>
          <p:nvPr>
            <p:ph type="body" idx="1"/>
          </p:nvPr>
        </p:nvSpPr>
        <p:spPr>
          <a:xfrm>
            <a:off x="381499" y="1282114"/>
            <a:ext cx="5709844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An ISD is a logical grouping of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sharing a uniform trust environment (e.g. a common jurisdiction)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Each ISD is administered by one or more Voting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endParaRPr lang="en-US" sz="1600" dirty="0">
              <a:solidFill>
                <a:schemeClr val="lt1"/>
              </a:solidFill>
            </a:endParaRP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Every ISD has its own trust root specified in the Trust Root Configuration - a collection of X.509 certificates with ISD information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TRC is negotiated by the Voting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according to its own trust policy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Not reliant on third-party CAs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The CAs in an ISD can only create certificates for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in their respective ISD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Each ISD must have at least one Core AS to initiate path discovery and construction (which may also be Voting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)</a:t>
            </a:r>
            <a:endParaRPr sz="1600" dirty="0"/>
          </a:p>
        </p:txBody>
      </p:sp>
      <p:sp>
        <p:nvSpPr>
          <p:cNvPr id="2" name="Google Shape;648;p13">
            <a:extLst>
              <a:ext uri="{FF2B5EF4-FFF2-40B4-BE49-F238E27FC236}">
                <a16:creationId xmlns:a16="http://schemas.microsoft.com/office/drawing/2014/main" id="{425909AC-201F-6C73-0E6B-4FC4F409679B}"/>
              </a:ext>
            </a:extLst>
          </p:cNvPr>
          <p:cNvSpPr txBox="1"/>
          <p:nvPr/>
        </p:nvSpPr>
        <p:spPr>
          <a:xfrm>
            <a:off x="6612389" y="5291634"/>
            <a:ext cx="4605754" cy="38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400"/>
              </a:spcAft>
              <a:buSzPts val="1200"/>
            </a:pPr>
            <a:r>
              <a:rPr lang="en-US" sz="1600" b="1" u="none" strike="noStrike" cap="none" dirty="0">
                <a:solidFill>
                  <a:schemeClr val="bg2"/>
                </a:solidFill>
                <a:latin typeface="Nunito Sans Normal Light" pitchFamily="2" charset="77"/>
                <a:ea typeface="Comfortaa Medium"/>
                <a:cs typeface="Comfortaa Medium"/>
                <a:sym typeface="Comfortaa"/>
              </a:rPr>
              <a:t>ISDs are the building blocks of SCION</a:t>
            </a:r>
            <a:endParaRPr lang="en-US" sz="1600" b="1" dirty="0">
              <a:solidFill>
                <a:schemeClr val="bg2"/>
              </a:solidFill>
              <a:latin typeface="Nunito Sans Normal Light" pitchFamily="2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2A3742-7746-DDEC-FECE-0D3EE8F3A443}"/>
              </a:ext>
            </a:extLst>
          </p:cNvPr>
          <p:cNvGrpSpPr/>
          <p:nvPr/>
        </p:nvGrpSpPr>
        <p:grpSpPr>
          <a:xfrm>
            <a:off x="6607334" y="1860596"/>
            <a:ext cx="989394" cy="461665"/>
            <a:chOff x="3979080" y="1691682"/>
            <a:chExt cx="989394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2F4E7F-89C0-0622-09BC-043E355F39DE}"/>
                </a:ext>
              </a:extLst>
            </p:cNvPr>
            <p:cNvSpPr txBox="1"/>
            <p:nvPr/>
          </p:nvSpPr>
          <p:spPr>
            <a:xfrm>
              <a:off x="4187386" y="1691682"/>
              <a:ext cx="781088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Voting AS</a:t>
              </a:r>
            </a:p>
          </p:txBody>
        </p:sp>
        <p:sp>
          <p:nvSpPr>
            <p:cNvPr id="18" name="Freeform: Shape 214">
              <a:extLst>
                <a:ext uri="{FF2B5EF4-FFF2-40B4-BE49-F238E27FC236}">
                  <a16:creationId xmlns:a16="http://schemas.microsoft.com/office/drawing/2014/main" id="{607311D9-1FE1-D215-9473-1C27B4412EA3}"/>
                </a:ext>
              </a:extLst>
            </p:cNvPr>
            <p:cNvSpPr/>
            <p:nvPr/>
          </p:nvSpPr>
          <p:spPr>
            <a:xfrm>
              <a:off x="3979080" y="1815802"/>
              <a:ext cx="190965" cy="213427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3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B748E0-6628-7DEA-FDF7-795E328E615F}"/>
              </a:ext>
            </a:extLst>
          </p:cNvPr>
          <p:cNvGrpSpPr/>
          <p:nvPr/>
        </p:nvGrpSpPr>
        <p:grpSpPr>
          <a:xfrm>
            <a:off x="7653675" y="1856633"/>
            <a:ext cx="1317464" cy="461665"/>
            <a:chOff x="3979080" y="1691683"/>
            <a:chExt cx="1317464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8ADFD8-1418-82FC-DFB7-9B1E29BDC440}"/>
                </a:ext>
              </a:extLst>
            </p:cNvPr>
            <p:cNvSpPr txBox="1"/>
            <p:nvPr/>
          </p:nvSpPr>
          <p:spPr>
            <a:xfrm>
              <a:off x="4187386" y="1691683"/>
              <a:ext cx="1109158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Certificate Authority AS</a:t>
              </a:r>
            </a:p>
          </p:txBody>
        </p:sp>
        <p:sp>
          <p:nvSpPr>
            <p:cNvPr id="21" name="Freeform: Shape 212">
              <a:extLst>
                <a:ext uri="{FF2B5EF4-FFF2-40B4-BE49-F238E27FC236}">
                  <a16:creationId xmlns:a16="http://schemas.microsoft.com/office/drawing/2014/main" id="{144FE801-0C92-A687-2394-F3140CA67215}"/>
                </a:ext>
              </a:extLst>
            </p:cNvPr>
            <p:cNvSpPr/>
            <p:nvPr/>
          </p:nvSpPr>
          <p:spPr>
            <a:xfrm>
              <a:off x="3979080" y="1815802"/>
              <a:ext cx="190965" cy="213427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6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D8D7DD-8264-1180-4BD8-F1C20F5D663B}"/>
              </a:ext>
            </a:extLst>
          </p:cNvPr>
          <p:cNvGrpSpPr/>
          <p:nvPr/>
        </p:nvGrpSpPr>
        <p:grpSpPr>
          <a:xfrm>
            <a:off x="9103511" y="1665626"/>
            <a:ext cx="1174815" cy="830997"/>
            <a:chOff x="9356365" y="1656970"/>
            <a:chExt cx="904077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2A43A0-44BF-0D0C-3F7F-E06FD0194192}"/>
                </a:ext>
              </a:extLst>
            </p:cNvPr>
            <p:cNvSpPr txBox="1"/>
            <p:nvPr/>
          </p:nvSpPr>
          <p:spPr>
            <a:xfrm>
              <a:off x="9527815" y="1656970"/>
              <a:ext cx="732627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Intra-ISD connection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F7C060-EB47-E5EE-2F04-305A5A9D492B}"/>
                </a:ext>
              </a:extLst>
            </p:cNvPr>
            <p:cNvCxnSpPr>
              <a:cxnSpLocks/>
            </p:cNvCxnSpPr>
            <p:nvPr/>
          </p:nvCxnSpPr>
          <p:spPr>
            <a:xfrm>
              <a:off x="9356365" y="2055813"/>
              <a:ext cx="1714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EA4D9D-93F4-FC1F-B03C-1A999387E780}"/>
              </a:ext>
            </a:extLst>
          </p:cNvPr>
          <p:cNvGrpSpPr/>
          <p:nvPr/>
        </p:nvGrpSpPr>
        <p:grpSpPr>
          <a:xfrm>
            <a:off x="10340679" y="1665533"/>
            <a:ext cx="1171151" cy="830997"/>
            <a:chOff x="10436285" y="1656970"/>
            <a:chExt cx="897186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A3315C-FF8C-D5BB-B14F-6A5731222FB7}"/>
                </a:ext>
              </a:extLst>
            </p:cNvPr>
            <p:cNvSpPr txBox="1"/>
            <p:nvPr/>
          </p:nvSpPr>
          <p:spPr>
            <a:xfrm>
              <a:off x="10600844" y="1656970"/>
              <a:ext cx="732627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Inter-ISD connection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C73059-2CB6-EAA2-5F82-B68DEB255F3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285" y="2055813"/>
              <a:ext cx="169216" cy="0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6ABAA7-1756-8BA3-9E47-63D944B3AE55}"/>
              </a:ext>
            </a:extLst>
          </p:cNvPr>
          <p:cNvGrpSpPr/>
          <p:nvPr/>
        </p:nvGrpSpPr>
        <p:grpSpPr>
          <a:xfrm>
            <a:off x="6658071" y="2494164"/>
            <a:ext cx="4659136" cy="2480428"/>
            <a:chOff x="8884229" y="2469044"/>
            <a:chExt cx="4659136" cy="248042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6B94791-A8EE-9FAF-C0BE-1665EE66679C}"/>
                </a:ext>
              </a:extLst>
            </p:cNvPr>
            <p:cNvGrpSpPr/>
            <p:nvPr/>
          </p:nvGrpSpPr>
          <p:grpSpPr>
            <a:xfrm>
              <a:off x="8884229" y="2469044"/>
              <a:ext cx="4659136" cy="2480428"/>
              <a:chOff x="6889642" y="2466433"/>
              <a:chExt cx="4659136" cy="2480428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EA99973-79A5-9095-BB69-1A94E9725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3580" y="4220208"/>
                <a:ext cx="48919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FB0DAF6-3859-F812-7ABE-3865551A54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93260" y="4220208"/>
                <a:ext cx="41543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7D478BC-41B6-1C42-3A31-BDE9EB8EB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1528" y="4220208"/>
                <a:ext cx="48919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663ECE9-AD2C-2F3A-A6EF-42D53597FA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01208" y="4220208"/>
                <a:ext cx="41543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905CB5B-80F3-948B-E841-7B6F48EB882C}"/>
                  </a:ext>
                </a:extLst>
              </p:cNvPr>
              <p:cNvCxnSpPr/>
              <p:nvPr/>
            </p:nvCxnSpPr>
            <p:spPr>
              <a:xfrm flipH="1">
                <a:off x="8225400" y="4004558"/>
                <a:ext cx="101973" cy="0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4A9391B-142B-6DB9-507B-A79CF17A7C11}"/>
                  </a:ext>
                </a:extLst>
              </p:cNvPr>
              <p:cNvGrpSpPr/>
              <p:nvPr/>
            </p:nvGrpSpPr>
            <p:grpSpPr>
              <a:xfrm>
                <a:off x="6889642" y="2466433"/>
                <a:ext cx="4659136" cy="2480428"/>
                <a:chOff x="6889642" y="2466433"/>
                <a:chExt cx="4659136" cy="2480428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EAC748F2-4C97-A5AF-B18F-87930F89FD9A}"/>
                    </a:ext>
                  </a:extLst>
                </p:cNvPr>
                <p:cNvGrpSpPr/>
                <p:nvPr/>
              </p:nvGrpSpPr>
              <p:grpSpPr>
                <a:xfrm>
                  <a:off x="7696293" y="3711345"/>
                  <a:ext cx="529107" cy="591341"/>
                  <a:chOff x="7696293" y="3711345"/>
                  <a:chExt cx="529107" cy="591341"/>
                </a:xfrm>
              </p:grpSpPr>
              <p:sp>
                <p:nvSpPr>
                  <p:cNvPr id="396" name="Freeform: Shape 189">
                    <a:extLst>
                      <a:ext uri="{FF2B5EF4-FFF2-40B4-BE49-F238E27FC236}">
                        <a16:creationId xmlns:a16="http://schemas.microsoft.com/office/drawing/2014/main" id="{86843FF9-82C7-6556-9AA3-DBCABB2039C2}"/>
                      </a:ext>
                    </a:extLst>
                  </p:cNvPr>
                  <p:cNvSpPr/>
                  <p:nvPr/>
                </p:nvSpPr>
                <p:spPr>
                  <a:xfrm>
                    <a:off x="7696293" y="3711345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6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TextBox 396">
                    <a:extLst>
                      <a:ext uri="{FF2B5EF4-FFF2-40B4-BE49-F238E27FC236}">
                        <a16:creationId xmlns:a16="http://schemas.microsoft.com/office/drawing/2014/main" id="{AD6E8968-7EEC-64B4-369B-6B3898E96FEA}"/>
                      </a:ext>
                    </a:extLst>
                  </p:cNvPr>
                  <p:cNvSpPr txBox="1"/>
                  <p:nvPr/>
                </p:nvSpPr>
                <p:spPr>
                  <a:xfrm>
                    <a:off x="7728125" y="3791572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AS4</a:t>
                    </a:r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76D3BD1-2F9F-2605-CF7E-BF967A4FFBFC}"/>
                    </a:ext>
                  </a:extLst>
                </p:cNvPr>
                <p:cNvGrpSpPr/>
                <p:nvPr/>
              </p:nvGrpSpPr>
              <p:grpSpPr>
                <a:xfrm>
                  <a:off x="8295541" y="3711345"/>
                  <a:ext cx="529107" cy="591341"/>
                  <a:chOff x="8295541" y="3711345"/>
                  <a:chExt cx="529107" cy="591341"/>
                </a:xfrm>
              </p:grpSpPr>
              <p:sp>
                <p:nvSpPr>
                  <p:cNvPr id="394" name="Freeform: Shape 196">
                    <a:extLst>
                      <a:ext uri="{FF2B5EF4-FFF2-40B4-BE49-F238E27FC236}">
                        <a16:creationId xmlns:a16="http://schemas.microsoft.com/office/drawing/2014/main" id="{20014788-D1B8-DF51-431D-0010B2FE052B}"/>
                      </a:ext>
                    </a:extLst>
                  </p:cNvPr>
                  <p:cNvSpPr/>
                  <p:nvPr/>
                </p:nvSpPr>
                <p:spPr>
                  <a:xfrm>
                    <a:off x="8295541" y="3711345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TextBox 394">
                    <a:extLst>
                      <a:ext uri="{FF2B5EF4-FFF2-40B4-BE49-F238E27FC236}">
                        <a16:creationId xmlns:a16="http://schemas.microsoft.com/office/drawing/2014/main" id="{57FAE2A7-A9E2-095B-779F-12CDC344DB06}"/>
                      </a:ext>
                    </a:extLst>
                  </p:cNvPr>
                  <p:cNvSpPr txBox="1"/>
                  <p:nvPr/>
                </p:nvSpPr>
                <p:spPr>
                  <a:xfrm>
                    <a:off x="8327373" y="3791572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AS5</a:t>
                    </a:r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6159641-D4C3-6F0D-F2E9-9577CFD3B92E}"/>
                    </a:ext>
                  </a:extLst>
                </p:cNvPr>
                <p:cNvGrpSpPr/>
                <p:nvPr/>
              </p:nvGrpSpPr>
              <p:grpSpPr>
                <a:xfrm>
                  <a:off x="7097045" y="3711345"/>
                  <a:ext cx="529107" cy="591341"/>
                  <a:chOff x="7097045" y="3711345"/>
                  <a:chExt cx="529107" cy="591341"/>
                </a:xfrm>
              </p:grpSpPr>
              <p:sp>
                <p:nvSpPr>
                  <p:cNvPr id="392" name="Freeform: Shape 195">
                    <a:extLst>
                      <a:ext uri="{FF2B5EF4-FFF2-40B4-BE49-F238E27FC236}">
                        <a16:creationId xmlns:a16="http://schemas.microsoft.com/office/drawing/2014/main" id="{7BEE82EB-ECCE-0E82-0E3A-4B7C7A196670}"/>
                      </a:ext>
                    </a:extLst>
                  </p:cNvPr>
                  <p:cNvSpPr/>
                  <p:nvPr/>
                </p:nvSpPr>
                <p:spPr>
                  <a:xfrm>
                    <a:off x="7097045" y="3711345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2191D431-407F-F191-BD2F-2831E7D12D9C}"/>
                      </a:ext>
                    </a:extLst>
                  </p:cNvPr>
                  <p:cNvSpPr txBox="1"/>
                  <p:nvPr/>
                </p:nvSpPr>
                <p:spPr>
                  <a:xfrm>
                    <a:off x="7128877" y="3791572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AS3</a:t>
                    </a:r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FE58CE8-89A2-190F-7120-901B368BBF06}"/>
                    </a:ext>
                  </a:extLst>
                </p:cNvPr>
                <p:cNvGrpSpPr/>
                <p:nvPr/>
              </p:nvGrpSpPr>
              <p:grpSpPr>
                <a:xfrm>
                  <a:off x="7995917" y="4220208"/>
                  <a:ext cx="529107" cy="591341"/>
                  <a:chOff x="7995917" y="4220208"/>
                  <a:chExt cx="529107" cy="591341"/>
                </a:xfrm>
              </p:grpSpPr>
              <p:sp>
                <p:nvSpPr>
                  <p:cNvPr id="390" name="Freeform: Shape 199">
                    <a:extLst>
                      <a:ext uri="{FF2B5EF4-FFF2-40B4-BE49-F238E27FC236}">
                        <a16:creationId xmlns:a16="http://schemas.microsoft.com/office/drawing/2014/main" id="{B7B70048-2F4A-9875-A4BC-7DAFB6A60EC0}"/>
                      </a:ext>
                    </a:extLst>
                  </p:cNvPr>
                  <p:cNvSpPr/>
                  <p:nvPr/>
                </p:nvSpPr>
                <p:spPr>
                  <a:xfrm>
                    <a:off x="7995917" y="4220208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TextBox 390">
                    <a:extLst>
                      <a:ext uri="{FF2B5EF4-FFF2-40B4-BE49-F238E27FC236}">
                        <a16:creationId xmlns:a16="http://schemas.microsoft.com/office/drawing/2014/main" id="{5D0C28F5-222F-1553-0264-1DE8FDC86292}"/>
                      </a:ext>
                    </a:extLst>
                  </p:cNvPr>
                  <p:cNvSpPr txBox="1"/>
                  <p:nvPr/>
                </p:nvSpPr>
                <p:spPr>
                  <a:xfrm>
                    <a:off x="8042575" y="4300435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AS7</a:t>
                    </a: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42945972-FD81-33AE-7B96-1D7FF9FC2641}"/>
                    </a:ext>
                  </a:extLst>
                </p:cNvPr>
                <p:cNvGrpSpPr/>
                <p:nvPr/>
              </p:nvGrpSpPr>
              <p:grpSpPr>
                <a:xfrm>
                  <a:off x="6889642" y="2466433"/>
                  <a:ext cx="4659136" cy="2480428"/>
                  <a:chOff x="6889642" y="2466433"/>
                  <a:chExt cx="4659136" cy="2480428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9A15F2B6-2C81-07F1-4408-732DEB7F16B0}"/>
                      </a:ext>
                    </a:extLst>
                  </p:cNvPr>
                  <p:cNvGrpSpPr/>
                  <p:nvPr/>
                </p:nvGrpSpPr>
                <p:grpSpPr>
                  <a:xfrm>
                    <a:off x="6889642" y="2466433"/>
                    <a:ext cx="4659136" cy="2480428"/>
                    <a:chOff x="6889642" y="2466433"/>
                    <a:chExt cx="4659136" cy="2480428"/>
                  </a:xfrm>
                </p:grpSpPr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EA6C1BDB-7903-F546-070E-21FE15C78A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89642" y="2466433"/>
                      <a:ext cx="4659136" cy="2480428"/>
                      <a:chOff x="6889642" y="2466433"/>
                      <a:chExt cx="4659136" cy="2480428"/>
                    </a:xfrm>
                  </p:grpSpPr>
                  <p:grpSp>
                    <p:nvGrpSpPr>
                      <p:cNvPr id="52" name="Group 51">
                        <a:extLst>
                          <a:ext uri="{FF2B5EF4-FFF2-40B4-BE49-F238E27FC236}">
                            <a16:creationId xmlns:a16="http://schemas.microsoft.com/office/drawing/2014/main" id="{F40839B0-7204-A0DC-341B-A652D56672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89642" y="2481985"/>
                        <a:ext cx="2151373" cy="2464876"/>
                        <a:chOff x="6889642" y="2481985"/>
                        <a:chExt cx="2151373" cy="2464876"/>
                      </a:xfrm>
                    </p:grpSpPr>
                    <p:grpSp>
                      <p:nvGrpSpPr>
                        <p:cNvPr id="570" name="Group 569">
                          <a:extLst>
                            <a:ext uri="{FF2B5EF4-FFF2-40B4-BE49-F238E27FC236}">
                              <a16:creationId xmlns:a16="http://schemas.microsoft.com/office/drawing/2014/main" id="{B0AD83CB-305D-BB34-B864-08FDB7DED4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89642" y="2481985"/>
                          <a:ext cx="2151373" cy="2464876"/>
                          <a:chOff x="6889642" y="2481985"/>
                          <a:chExt cx="2151373" cy="2464876"/>
                        </a:xfrm>
                      </p:grpSpPr>
                      <p:grpSp>
                        <p:nvGrpSpPr>
                          <p:cNvPr id="572" name="Group 571">
                            <a:extLst>
                              <a:ext uri="{FF2B5EF4-FFF2-40B4-BE49-F238E27FC236}">
                                <a16:creationId xmlns:a16="http://schemas.microsoft.com/office/drawing/2014/main" id="{69C27901-D92E-FD15-00B0-A56252CA02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889642" y="2481985"/>
                            <a:ext cx="2151373" cy="2464876"/>
                            <a:chOff x="3763682" y="2332032"/>
                            <a:chExt cx="2151373" cy="2464876"/>
                          </a:xfrm>
                        </p:grpSpPr>
                        <p:sp>
                          <p:nvSpPr>
                            <p:cNvPr id="388" name="Rectangle: Rounded Corners 239">
                              <a:extLst>
                                <a:ext uri="{FF2B5EF4-FFF2-40B4-BE49-F238E27FC236}">
                                  <a16:creationId xmlns:a16="http://schemas.microsoft.com/office/drawing/2014/main" id="{B773E26B-D959-9D91-7787-9CF0000DF04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763682" y="2332032"/>
                              <a:ext cx="2151373" cy="2464876"/>
                            </a:xfrm>
                            <a:prstGeom prst="roundRect">
                              <a:avLst>
                                <a:gd name="adj" fmla="val 5196"/>
                              </a:avLst>
                            </a:prstGeom>
                            <a:solidFill>
                              <a:schemeClr val="accent2">
                                <a:alpha val="5000"/>
                              </a:schemeClr>
                            </a:solidFill>
                            <a:ln w="3175">
                              <a:solidFill>
                                <a:schemeClr val="accent2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387" name="Rectangle: Rounded Corners 253">
                              <a:extLst>
                                <a:ext uri="{FF2B5EF4-FFF2-40B4-BE49-F238E27FC236}">
                                  <a16:creationId xmlns:a16="http://schemas.microsoft.com/office/drawing/2014/main" id="{734A2491-8D4C-4DCD-C3A8-4728B36F240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881116" y="2432378"/>
                              <a:ext cx="1907540" cy="1027114"/>
                            </a:xfrm>
                            <a:prstGeom prst="roundRect">
                              <a:avLst>
                                <a:gd name="adj" fmla="val 7476"/>
                              </a:avLst>
                            </a:prstGeom>
                            <a:solidFill>
                              <a:schemeClr val="bg1"/>
                            </a:solidFill>
                            <a:ln w="3175">
                              <a:noFill/>
                            </a:ln>
                            <a:effectLst>
                              <a:outerShdw blurRad="850900" dist="241300" dir="8100000" algn="tr" rotWithShape="0">
                                <a:prstClr val="black">
                                  <a:alpha val="10000"/>
                                </a:prstClr>
                              </a:outerShdw>
                            </a:effectLst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389" name="TextBox 388">
                              <a:extLst>
                                <a:ext uri="{FF2B5EF4-FFF2-40B4-BE49-F238E27FC236}">
                                  <a16:creationId xmlns:a16="http://schemas.microsoft.com/office/drawing/2014/main" id="{7DF1B43B-BBD7-7527-DE58-AAF9937327E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291594" y="2447646"/>
                              <a:ext cx="1151845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t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00" dirty="0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Core </a:t>
                              </a:r>
                              <a:r>
                                <a:rPr lang="en-US" sz="1000" dirty="0" err="1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ASes</a:t>
                              </a:r>
                              <a:endParaRPr lang="en-US" sz="1000" dirty="0">
                                <a:solidFill>
                                  <a:schemeClr val="accent2"/>
                                </a:solidFill>
                                <a:latin typeface="Nunito Sans Light" panose="00000400000000000000" pitchFamily="2" charset="0"/>
                                <a:ea typeface="Verdana" panose="020B0604030504040204" pitchFamily="34" charset="0"/>
                                <a:cs typeface="Prompt Light" panose="00000400000000000000" pitchFamily="2" charset="-34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73" name="Group 572">
                            <a:extLst>
                              <a:ext uri="{FF2B5EF4-FFF2-40B4-BE49-F238E27FC236}">
                                <a16:creationId xmlns:a16="http://schemas.microsoft.com/office/drawing/2014/main" id="{9F7423DE-97AD-A919-C767-03C77ADA706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368752" y="2918446"/>
                            <a:ext cx="555288" cy="620602"/>
                            <a:chOff x="7368752" y="2918446"/>
                            <a:chExt cx="555288" cy="620602"/>
                          </a:xfrm>
                        </p:grpSpPr>
                        <p:sp>
                          <p:nvSpPr>
                            <p:cNvPr id="385" name="Freeform: Shape 200">
                              <a:extLst>
                                <a:ext uri="{FF2B5EF4-FFF2-40B4-BE49-F238E27FC236}">
                                  <a16:creationId xmlns:a16="http://schemas.microsoft.com/office/drawing/2014/main" id="{AA800A78-6427-3163-E4E7-BF515F2EE1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368752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386" name="TextBox 385">
                              <a:extLst>
                                <a:ext uri="{FF2B5EF4-FFF2-40B4-BE49-F238E27FC236}">
                                  <a16:creationId xmlns:a16="http://schemas.microsoft.com/office/drawing/2014/main" id="{98579139-9F4C-57E3-EF3D-15D892497F8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413675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AS1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574" name="Group 573">
                            <a:extLst>
                              <a:ext uri="{FF2B5EF4-FFF2-40B4-BE49-F238E27FC236}">
                                <a16:creationId xmlns:a16="http://schemas.microsoft.com/office/drawing/2014/main" id="{3175B07E-8029-82B7-1594-7AA1CC1A454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997652" y="2918446"/>
                            <a:ext cx="555288" cy="620602"/>
                            <a:chOff x="7997652" y="2918446"/>
                            <a:chExt cx="555288" cy="620602"/>
                          </a:xfrm>
                        </p:grpSpPr>
                        <p:sp>
                          <p:nvSpPr>
                            <p:cNvPr id="575" name="Freeform: Shape 201">
                              <a:extLst>
                                <a:ext uri="{FF2B5EF4-FFF2-40B4-BE49-F238E27FC236}">
                                  <a16:creationId xmlns:a16="http://schemas.microsoft.com/office/drawing/2014/main" id="{4C135D03-BB53-2B73-F280-1EC2ED7BECD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997652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384" name="TextBox 383">
                              <a:extLst>
                                <a:ext uri="{FF2B5EF4-FFF2-40B4-BE49-F238E27FC236}">
                                  <a16:creationId xmlns:a16="http://schemas.microsoft.com/office/drawing/2014/main" id="{4CD47C5C-63F8-1195-0237-E97F41E47F1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042575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AS2</a:t>
                              </a:r>
                            </a:p>
                          </p:txBody>
                        </p:sp>
                      </p:grpSp>
                    </p:grpSp>
                    <p:sp>
                      <p:nvSpPr>
                        <p:cNvPr id="571" name="TextBox 570">
                          <a:extLst>
                            <a:ext uri="{FF2B5EF4-FFF2-40B4-BE49-F238E27FC236}">
                              <a16:creationId xmlns:a16="http://schemas.microsoft.com/office/drawing/2014/main" id="{D896BA35-AC7A-5321-9452-B191ED1200B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477449" y="4644926"/>
                          <a:ext cx="538600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anchor="ctr">
                          <a:spAutoFit/>
                        </a:bodyPr>
                        <a:lstStyle/>
                        <a:p>
                          <a:pPr algn="ctr">
                            <a:spcBef>
                              <a:spcPts val="600"/>
                            </a:spcBef>
                            <a:buClr>
                              <a:srgbClr val="008DB9"/>
                            </a:buClr>
                          </a:pPr>
                          <a:r>
                            <a:rPr lang="en-US" sz="1100" b="1" dirty="0">
                              <a:solidFill>
                                <a:schemeClr val="accent2"/>
                              </a:solidFill>
                              <a:latin typeface="Nunito Sans Light" panose="00000400000000000000" pitchFamily="2" charset="0"/>
                              <a:ea typeface="Verdana" panose="020B0604030504040204" pitchFamily="34" charset="0"/>
                              <a:cs typeface="Prompt Light" panose="00000400000000000000" pitchFamily="2" charset="-34"/>
                            </a:rPr>
                            <a:t>ISD1</a:t>
                          </a:r>
                        </a:p>
                      </p:txBody>
                    </p:sp>
                  </p:grpSp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768840AF-A95B-EFB6-0482-E8D04565E0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824648" y="2466433"/>
                        <a:ext cx="2724130" cy="2464876"/>
                        <a:chOff x="8824648" y="2466433"/>
                        <a:chExt cx="2724130" cy="2464876"/>
                      </a:xfrm>
                    </p:grpSpPr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51B081CE-158E-B559-FCC3-9873C1F0A82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824648" y="4007016"/>
                          <a:ext cx="782994" cy="0"/>
                        </a:xfrm>
                        <a:prstGeom prst="line">
                          <a:avLst/>
                        </a:prstGeom>
                        <a:noFill/>
                        <a:ln w="6350" cap="rnd">
                          <a:prstDash val="lgDash"/>
                          <a:round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</p:cxnSp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C5EE85EB-7CF9-70A0-A13E-2C997DE99BC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397405" y="2466433"/>
                          <a:ext cx="2151373" cy="2464876"/>
                          <a:chOff x="9397405" y="2466433"/>
                          <a:chExt cx="2151373" cy="2464876"/>
                        </a:xfrm>
                      </p:grpSpPr>
                      <p:grpSp>
                        <p:nvGrpSpPr>
                          <p:cNvPr id="56" name="Group 55">
                            <a:extLst>
                              <a:ext uri="{FF2B5EF4-FFF2-40B4-BE49-F238E27FC236}">
                                <a16:creationId xmlns:a16="http://schemas.microsoft.com/office/drawing/2014/main" id="{12980A7D-7E74-BB02-69D7-60F9754219D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9397405" y="2466433"/>
                            <a:ext cx="2151373" cy="2464876"/>
                            <a:chOff x="9397405" y="2466433"/>
                            <a:chExt cx="2151373" cy="2464876"/>
                          </a:xfrm>
                        </p:grpSpPr>
                        <p:grpSp>
                          <p:nvGrpSpPr>
                            <p:cNvPr id="63" name="Group 62">
                              <a:extLst>
                                <a:ext uri="{FF2B5EF4-FFF2-40B4-BE49-F238E27FC236}">
                                  <a16:creationId xmlns:a16="http://schemas.microsoft.com/office/drawing/2014/main" id="{61DDE54B-705D-4421-9EE2-86674EC9069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397405" y="2466433"/>
                              <a:ext cx="2151373" cy="2464876"/>
                              <a:chOff x="3759200" y="2316480"/>
                              <a:chExt cx="2151373" cy="2464876"/>
                            </a:xfrm>
                          </p:grpSpPr>
                          <p:sp>
                            <p:nvSpPr>
                              <p:cNvPr id="567" name="Rectangle: Rounded Corners 219">
                                <a:extLst>
                                  <a:ext uri="{FF2B5EF4-FFF2-40B4-BE49-F238E27FC236}">
                                    <a16:creationId xmlns:a16="http://schemas.microsoft.com/office/drawing/2014/main" id="{A970035D-A65C-C1D2-D984-42981A79B6E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59200" y="2316480"/>
                                <a:ext cx="2151373" cy="2464876"/>
                              </a:xfrm>
                              <a:prstGeom prst="roundRect">
                                <a:avLst>
                                  <a:gd name="adj" fmla="val 5196"/>
                                </a:avLst>
                              </a:prstGeom>
                              <a:solidFill>
                                <a:schemeClr val="accent2">
                                  <a:alpha val="5000"/>
                                </a:schemeClr>
                              </a:solidFill>
                              <a:ln w="3175">
                                <a:solidFill>
                                  <a:schemeClr val="accent2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1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  <p:sp>
                            <p:nvSpPr>
                              <p:cNvPr id="568" name="Rectangle: Rounded Corners 233">
                                <a:extLst>
                                  <a:ext uri="{FF2B5EF4-FFF2-40B4-BE49-F238E27FC236}">
                                    <a16:creationId xmlns:a16="http://schemas.microsoft.com/office/drawing/2014/main" id="{5D375364-3990-7316-A5E8-21419BD0C6F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881116" y="2434504"/>
                                <a:ext cx="1907540" cy="1035037"/>
                              </a:xfrm>
                              <a:prstGeom prst="roundRect">
                                <a:avLst>
                                  <a:gd name="adj" fmla="val 7476"/>
                                </a:avLst>
                              </a:prstGeom>
                              <a:solidFill>
                                <a:schemeClr val="bg1"/>
                              </a:solidFill>
                              <a:ln w="3175">
                                <a:noFill/>
                              </a:ln>
                              <a:effectLst>
                                <a:outerShdw blurRad="850900" dist="241300" dir="8100000" algn="tr" rotWithShape="0">
                                  <a:prstClr val="black">
                                    <a:alpha val="10000"/>
                                  </a:prstClr>
                                </a:outerShdw>
                              </a:effectLst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69" name="TextBox 568">
                                <a:extLst>
                                  <a:ext uri="{FF2B5EF4-FFF2-40B4-BE49-F238E27FC236}">
                                    <a16:creationId xmlns:a16="http://schemas.microsoft.com/office/drawing/2014/main" id="{D64E9259-537C-C95D-41F1-AD132A0B790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219923" y="2450167"/>
                                <a:ext cx="1151845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t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00" dirty="0">
                                    <a:solidFill>
                                      <a:schemeClr val="accent2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Core </a:t>
                                </a:r>
                                <a:r>
                                  <a:rPr lang="en-US" sz="1000" dirty="0" err="1">
                                    <a:solidFill>
                                      <a:schemeClr val="accent2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ASes</a:t>
                                </a:r>
                                <a:endParaRPr lang="en-US" sz="1000" dirty="0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endParaRPr>
                              </a:p>
                            </p:txBody>
                          </p:sp>
                        </p:grpSp>
                        <p:cxnSp>
                          <p:nvCxnSpPr>
                            <p:cNvPr id="542" name="Straight Connector 541">
                              <a:extLst>
                                <a:ext uri="{FF2B5EF4-FFF2-40B4-BE49-F238E27FC236}">
                                  <a16:creationId xmlns:a16="http://schemas.microsoft.com/office/drawing/2014/main" id="{977CA9F3-F91C-5DCD-1AB6-21AF7E5525E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9863836" y="3463930"/>
                              <a:ext cx="138689" cy="248911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3" name="Straight Connector 542">
                              <a:extLst>
                                <a:ext uri="{FF2B5EF4-FFF2-40B4-BE49-F238E27FC236}">
                                  <a16:creationId xmlns:a16="http://schemas.microsoft.com/office/drawing/2014/main" id="{545B770B-36F7-9218-D6BD-489602A60AB9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9978664" y="4220208"/>
                              <a:ext cx="48919" cy="70135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4" name="Straight Connector 543">
                              <a:extLst>
                                <a:ext uri="{FF2B5EF4-FFF2-40B4-BE49-F238E27FC236}">
                                  <a16:creationId xmlns:a16="http://schemas.microsoft.com/office/drawing/2014/main" id="{5A49DCAC-538F-DD63-8C95-EF89D62BA87C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10288344" y="4220208"/>
                              <a:ext cx="41543" cy="70135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5" name="Straight Connector 544">
                              <a:extLst>
                                <a:ext uri="{FF2B5EF4-FFF2-40B4-BE49-F238E27FC236}">
                                  <a16:creationId xmlns:a16="http://schemas.microsoft.com/office/drawing/2014/main" id="{FFF4FB2A-80F3-633A-EDBF-E624DF5B1DED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10280851" y="3463930"/>
                              <a:ext cx="167468" cy="278390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6" name="Straight Connector 545">
                              <a:extLst>
                                <a:ext uri="{FF2B5EF4-FFF2-40B4-BE49-F238E27FC236}">
                                  <a16:creationId xmlns:a16="http://schemas.microsoft.com/office/drawing/2014/main" id="{B63F640D-9431-A50C-B39D-25BACE3DD9E9}"/>
                                </a:ext>
                              </a:extLst>
                            </p:cNvPr>
                            <p:cNvCxnSpPr>
                              <a:cxnSpLocks/>
                              <a:stCxn id="557" idx="8"/>
                            </p:cNvCxnSpPr>
                            <p:nvPr/>
                          </p:nvCxnSpPr>
                          <p:spPr>
                            <a:xfrm flipV="1">
                              <a:off x="10503323" y="3463930"/>
                              <a:ext cx="132208" cy="255196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8" name="Straight Connector 547">
                              <a:extLst>
                                <a:ext uri="{FF2B5EF4-FFF2-40B4-BE49-F238E27FC236}">
                                  <a16:creationId xmlns:a16="http://schemas.microsoft.com/office/drawing/2014/main" id="{D238AE59-EE62-04A9-ECB9-6524D378A00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10896292" y="4220208"/>
                              <a:ext cx="41543" cy="70135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9" name="Straight Connector 548">
                              <a:extLst>
                                <a:ext uri="{FF2B5EF4-FFF2-40B4-BE49-F238E27FC236}">
                                  <a16:creationId xmlns:a16="http://schemas.microsoft.com/office/drawing/2014/main" id="{667A2E6B-18A7-9E6D-31A4-CF4206FBAC1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10888799" y="3463930"/>
                              <a:ext cx="167468" cy="278390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50" name="Straight Connector 549">
                              <a:extLst>
                                <a:ext uri="{FF2B5EF4-FFF2-40B4-BE49-F238E27FC236}">
                                  <a16:creationId xmlns:a16="http://schemas.microsoft.com/office/drawing/2014/main" id="{5E085032-1D62-0C43-AB9A-AC4D5C4AF347}"/>
                                </a:ext>
                              </a:extLst>
                            </p:cNvPr>
                            <p:cNvCxnSpPr>
                              <a:cxnSpLocks/>
                              <a:endCxn id="564" idx="3"/>
                            </p:cNvCxnSpPr>
                            <p:nvPr/>
                          </p:nvCxnSpPr>
                          <p:spPr>
                            <a:xfrm flipH="1">
                              <a:off x="10140046" y="4004558"/>
                              <a:ext cx="682411" cy="2458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551" name="Group 550">
                              <a:extLst>
                                <a:ext uri="{FF2B5EF4-FFF2-40B4-BE49-F238E27FC236}">
                                  <a16:creationId xmlns:a16="http://schemas.microsoft.com/office/drawing/2014/main" id="{14DE01A4-4FED-7B2E-9986-49EDC4A76BE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774138" y="3711345"/>
                              <a:ext cx="596404" cy="591341"/>
                              <a:chOff x="10774138" y="3711345"/>
                              <a:chExt cx="596404" cy="591341"/>
                            </a:xfrm>
                          </p:grpSpPr>
                          <p:sp>
                            <p:nvSpPr>
                              <p:cNvPr id="565" name="Freeform: Shape 279">
                                <a:extLst>
                                  <a:ext uri="{FF2B5EF4-FFF2-40B4-BE49-F238E27FC236}">
                                    <a16:creationId xmlns:a16="http://schemas.microsoft.com/office/drawing/2014/main" id="{F649ABB7-AC23-522A-0C2E-33071A5654E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807786" y="3711345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3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6" name="TextBox 565">
                                <a:extLst>
                                  <a:ext uri="{FF2B5EF4-FFF2-40B4-BE49-F238E27FC236}">
                                    <a16:creationId xmlns:a16="http://schemas.microsoft.com/office/drawing/2014/main" id="{81C11D3F-2482-F351-E21F-F3B51602680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0774138" y="3791572"/>
                                <a:ext cx="596404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AS12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2" name="Group 551">
                              <a:extLst>
                                <a:ext uri="{FF2B5EF4-FFF2-40B4-BE49-F238E27FC236}">
                                  <a16:creationId xmlns:a16="http://schemas.microsoft.com/office/drawing/2014/main" id="{74253A1C-3D06-A9A9-AFDA-77420FA6CEC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607642" y="3711345"/>
                              <a:ext cx="532404" cy="591341"/>
                              <a:chOff x="9607642" y="3711345"/>
                              <a:chExt cx="532404" cy="591341"/>
                            </a:xfrm>
                          </p:grpSpPr>
                          <p:sp>
                            <p:nvSpPr>
                              <p:cNvPr id="563" name="Freeform: Shape 278">
                                <a:extLst>
                                  <a:ext uri="{FF2B5EF4-FFF2-40B4-BE49-F238E27FC236}">
                                    <a16:creationId xmlns:a16="http://schemas.microsoft.com/office/drawing/2014/main" id="{BB28A71B-5079-F194-8AD4-3C5B654BE5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609290" y="3711345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1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3535C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4" name="TextBox 563">
                                <a:extLst>
                                  <a:ext uri="{FF2B5EF4-FFF2-40B4-BE49-F238E27FC236}">
                                    <a16:creationId xmlns:a16="http://schemas.microsoft.com/office/drawing/2014/main" id="{D4E47238-5934-49FE-31A1-1F491B9FB582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9607642" y="3791572"/>
                                <a:ext cx="532404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AS10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3" name="Group 552">
                              <a:extLst>
                                <a:ext uri="{FF2B5EF4-FFF2-40B4-BE49-F238E27FC236}">
                                  <a16:creationId xmlns:a16="http://schemas.microsoft.com/office/drawing/2014/main" id="{FC0114ED-592A-394F-B771-5B5D46A6926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883233" y="4220208"/>
                              <a:ext cx="554788" cy="591341"/>
                              <a:chOff x="9883233" y="4220208"/>
                              <a:chExt cx="554788" cy="591341"/>
                            </a:xfrm>
                          </p:grpSpPr>
                          <p:sp>
                            <p:nvSpPr>
                              <p:cNvPr id="561" name="Freeform: Shape 280">
                                <a:extLst>
                                  <a:ext uri="{FF2B5EF4-FFF2-40B4-BE49-F238E27FC236}">
                                    <a16:creationId xmlns:a16="http://schemas.microsoft.com/office/drawing/2014/main" id="{75962CE7-5E56-CD9F-3133-0874070B72B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908914" y="4220208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1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3535C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2" name="TextBox 561">
                                <a:extLst>
                                  <a:ext uri="{FF2B5EF4-FFF2-40B4-BE49-F238E27FC236}">
                                    <a16:creationId xmlns:a16="http://schemas.microsoft.com/office/drawing/2014/main" id="{DD7C4E30-7536-8A14-17C8-4E1F555CC915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9883233" y="4300435"/>
                                <a:ext cx="550818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AS13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4" name="Group 553">
                              <a:extLst>
                                <a:ext uri="{FF2B5EF4-FFF2-40B4-BE49-F238E27FC236}">
                                  <a16:creationId xmlns:a16="http://schemas.microsoft.com/office/drawing/2014/main" id="{7DAD2EB6-25AF-D439-AD60-2ED65B3AF42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508162" y="4220208"/>
                              <a:ext cx="551063" cy="591341"/>
                              <a:chOff x="10508162" y="4220208"/>
                              <a:chExt cx="551063" cy="591341"/>
                            </a:xfrm>
                          </p:grpSpPr>
                          <p:sp>
                            <p:nvSpPr>
                              <p:cNvPr id="559" name="Freeform: Shape 281">
                                <a:extLst>
                                  <a:ext uri="{FF2B5EF4-FFF2-40B4-BE49-F238E27FC236}">
                                    <a16:creationId xmlns:a16="http://schemas.microsoft.com/office/drawing/2014/main" id="{05B9FD02-8902-FAD6-60E1-5AB8C5CDF58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508162" y="4220208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1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3535C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0" name="TextBox 559">
                                <a:extLst>
                                  <a:ext uri="{FF2B5EF4-FFF2-40B4-BE49-F238E27FC236}">
                                    <a16:creationId xmlns:a16="http://schemas.microsoft.com/office/drawing/2014/main" id="{BB9FD3CF-112B-5977-99D1-F57E3A2D9FC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0515859" y="4300435"/>
                                <a:ext cx="543366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AS14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5" name="Group 554">
                              <a:extLst>
                                <a:ext uri="{FF2B5EF4-FFF2-40B4-BE49-F238E27FC236}">
                                  <a16:creationId xmlns:a16="http://schemas.microsoft.com/office/drawing/2014/main" id="{730148F7-86A1-8560-4FCE-C0F7CB0C78A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198720" y="3711345"/>
                              <a:ext cx="549298" cy="591341"/>
                              <a:chOff x="10198720" y="3711345"/>
                              <a:chExt cx="549298" cy="591341"/>
                            </a:xfrm>
                          </p:grpSpPr>
                          <p:sp>
                            <p:nvSpPr>
                              <p:cNvPr id="557" name="Freeform: Shape 292">
                                <a:extLst>
                                  <a:ext uri="{FF2B5EF4-FFF2-40B4-BE49-F238E27FC236}">
                                    <a16:creationId xmlns:a16="http://schemas.microsoft.com/office/drawing/2014/main" id="{EDD5095A-81CB-4ED9-D8EF-EF6D0B99000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208538" y="3711345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5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8" name="TextBox 557">
                                <a:extLst>
                                  <a:ext uri="{FF2B5EF4-FFF2-40B4-BE49-F238E27FC236}">
                                    <a16:creationId xmlns:a16="http://schemas.microsoft.com/office/drawing/2014/main" id="{5CB531D0-7DBD-7DF1-9FAE-73E506FDDE9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0198720" y="3780407"/>
                                <a:ext cx="549298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AS11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56" name="TextBox 555">
                              <a:extLst>
                                <a:ext uri="{FF2B5EF4-FFF2-40B4-BE49-F238E27FC236}">
                                  <a16:creationId xmlns:a16="http://schemas.microsoft.com/office/drawing/2014/main" id="{9916F7FF-8465-302E-CB64-49DEA1E5BD0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1007684" y="4644926"/>
                              <a:ext cx="538600" cy="26161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100" b="1" dirty="0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ISD2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CDEA0DFE-1059-051E-5718-492940F71DB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9880997" y="2918446"/>
                            <a:ext cx="555288" cy="620602"/>
                            <a:chOff x="9880997" y="2918446"/>
                            <a:chExt cx="555288" cy="620602"/>
                          </a:xfrm>
                        </p:grpSpPr>
                        <p:sp>
                          <p:nvSpPr>
                            <p:cNvPr id="61" name="Freeform: Shape 282">
                              <a:extLst>
                                <a:ext uri="{FF2B5EF4-FFF2-40B4-BE49-F238E27FC236}">
                                  <a16:creationId xmlns:a16="http://schemas.microsoft.com/office/drawing/2014/main" id="{04AFE12D-AF71-1D63-C793-9D9B4A21C71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9880997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62" name="TextBox 61">
                              <a:extLst>
                                <a:ext uri="{FF2B5EF4-FFF2-40B4-BE49-F238E27FC236}">
                                  <a16:creationId xmlns:a16="http://schemas.microsoft.com/office/drawing/2014/main" id="{100CC8C5-3A76-F047-F484-D7BFAFC97DD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9925920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AS8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58" name="Group 57">
                            <a:extLst>
                              <a:ext uri="{FF2B5EF4-FFF2-40B4-BE49-F238E27FC236}">
                                <a16:creationId xmlns:a16="http://schemas.microsoft.com/office/drawing/2014/main" id="{8B8E1368-38F2-826E-9748-5144FE89EB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509897" y="2918446"/>
                            <a:ext cx="555288" cy="620602"/>
                            <a:chOff x="10509897" y="2918446"/>
                            <a:chExt cx="555288" cy="620602"/>
                          </a:xfrm>
                        </p:grpSpPr>
                        <p:sp>
                          <p:nvSpPr>
                            <p:cNvPr id="59" name="Freeform: Shape 283">
                              <a:extLst>
                                <a:ext uri="{FF2B5EF4-FFF2-40B4-BE49-F238E27FC236}">
                                  <a16:creationId xmlns:a16="http://schemas.microsoft.com/office/drawing/2014/main" id="{D889AB05-09F0-35A2-1A82-9BE313BDE23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509897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6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60" name="TextBox 59">
                              <a:extLst>
                                <a:ext uri="{FF2B5EF4-FFF2-40B4-BE49-F238E27FC236}">
                                  <a16:creationId xmlns:a16="http://schemas.microsoft.com/office/drawing/2014/main" id="{EADBC970-9573-A4E2-67DF-356A93CE43F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0554820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AS9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61C554D0-8041-4068-A9E7-7C938E2C55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560094" y="3228748"/>
                      <a:ext cx="1313749" cy="0"/>
                    </a:xfrm>
                    <a:prstGeom prst="line">
                      <a:avLst/>
                    </a:prstGeom>
                    <a:noFill/>
                    <a:ln w="6350" cap="rnd">
                      <a:prstDash val="lgDash"/>
                      <a:round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sp>
                <p:nvSpPr>
                  <p:cNvPr id="49" name="Freeform: Shape 34">
                    <a:extLst>
                      <a:ext uri="{FF2B5EF4-FFF2-40B4-BE49-F238E27FC236}">
                        <a16:creationId xmlns:a16="http://schemas.microsoft.com/office/drawing/2014/main" id="{C395EB23-4CD2-3145-912B-05D4F224890F}"/>
                      </a:ext>
                    </a:extLst>
                  </p:cNvPr>
                  <p:cNvSpPr/>
                  <p:nvPr/>
                </p:nvSpPr>
                <p:spPr>
                  <a:xfrm>
                    <a:off x="7638258" y="2822575"/>
                    <a:ext cx="3152861" cy="111125"/>
                  </a:xfrm>
                  <a:custGeom>
                    <a:avLst/>
                    <a:gdLst>
                      <a:gd name="connsiteX0" fmla="*/ 0 w 3165475"/>
                      <a:gd name="connsiteY0" fmla="*/ 92075 h 111125"/>
                      <a:gd name="connsiteX1" fmla="*/ 0 w 3165475"/>
                      <a:gd name="connsiteY1" fmla="*/ 0 h 111125"/>
                      <a:gd name="connsiteX2" fmla="*/ 3165475 w 3165475"/>
                      <a:gd name="connsiteY2" fmla="*/ 0 h 111125"/>
                      <a:gd name="connsiteX3" fmla="*/ 3165475 w 3165475"/>
                      <a:gd name="connsiteY3" fmla="*/ 111125 h 11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65475" h="111125">
                        <a:moveTo>
                          <a:pt x="0" y="92075"/>
                        </a:moveTo>
                        <a:lnTo>
                          <a:pt x="0" y="0"/>
                        </a:lnTo>
                        <a:lnTo>
                          <a:pt x="3165475" y="0"/>
                        </a:lnTo>
                        <a:lnTo>
                          <a:pt x="3165475" y="111125"/>
                        </a:lnTo>
                      </a:path>
                    </a:pathLst>
                  </a:custGeom>
                  <a:noFill/>
                  <a:ln w="6350" cap="rnd">
                    <a:prstDash val="lgDash"/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D970C0A-A14C-4FB3-F304-18EDFDA30A22}"/>
                    </a:ext>
                  </a:extLst>
                </p:cNvPr>
                <p:cNvGrpSpPr/>
                <p:nvPr/>
              </p:nvGrpSpPr>
              <p:grpSpPr>
                <a:xfrm>
                  <a:off x="7396669" y="4220208"/>
                  <a:ext cx="529107" cy="591341"/>
                  <a:chOff x="7396669" y="4220208"/>
                  <a:chExt cx="529107" cy="591341"/>
                </a:xfrm>
              </p:grpSpPr>
              <p:sp>
                <p:nvSpPr>
                  <p:cNvPr id="46" name="Freeform: Shape 197">
                    <a:extLst>
                      <a:ext uri="{FF2B5EF4-FFF2-40B4-BE49-F238E27FC236}">
                        <a16:creationId xmlns:a16="http://schemas.microsoft.com/office/drawing/2014/main" id="{3D83FFF4-6BEB-8A9D-B375-3A3874442696}"/>
                      </a:ext>
                    </a:extLst>
                  </p:cNvPr>
                  <p:cNvSpPr/>
                  <p:nvPr/>
                </p:nvSpPr>
                <p:spPr>
                  <a:xfrm>
                    <a:off x="7396669" y="4220208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152926FE-5E50-9EB5-C1F1-6BDDB0BA1CBC}"/>
                      </a:ext>
                    </a:extLst>
                  </p:cNvPr>
                  <p:cNvSpPr txBox="1"/>
                  <p:nvPr/>
                </p:nvSpPr>
                <p:spPr>
                  <a:xfrm>
                    <a:off x="7413675" y="4300435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AS6</a:t>
                    </a:r>
                  </a:p>
                </p:txBody>
              </p:sp>
            </p:grpSp>
          </p:grp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BD1116-810B-7DCF-CED2-0AB7819E54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7674" y="3498288"/>
              <a:ext cx="142248" cy="231794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FF1D2C-1A07-83F3-0443-0C1FCC201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2551" y="3479559"/>
              <a:ext cx="138689" cy="248911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779C7FE-45F9-BB7C-8496-E5B6ACE79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51159" y="3487095"/>
              <a:ext cx="159078" cy="250245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42844C-2A74-FEB8-3A0B-1E466ADF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8262" y="3490775"/>
              <a:ext cx="133915" cy="239307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331FB2E2-392C-3FB5-477D-BC527E3DD0E7}"/>
              </a:ext>
            </a:extLst>
          </p:cNvPr>
          <p:cNvCxnSpPr>
            <a:cxnSpLocks/>
            <a:stCxn id="562" idx="3"/>
          </p:cNvCxnSpPr>
          <p:nvPr/>
        </p:nvCxnSpPr>
        <p:spPr>
          <a:xfrm>
            <a:off x="10202480" y="4543610"/>
            <a:ext cx="75846" cy="0"/>
          </a:xfrm>
          <a:prstGeom prst="line">
            <a:avLst/>
          </a:prstGeom>
          <a:ln w="6350" cap="rnd">
            <a:solidFill>
              <a:schemeClr val="tx1">
                <a:lumMod val="95000"/>
                <a:lumOff val="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</a:pPr>
            <a:r>
              <a:rPr lang="en-US" dirty="0"/>
              <a:t>HOW IT WORKS</a:t>
            </a:r>
            <a:endParaRPr dirty="0"/>
          </a:p>
        </p:txBody>
      </p:sp>
      <p:sp>
        <p:nvSpPr>
          <p:cNvPr id="547" name="Google Shape;547;p1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sp>
        <p:nvSpPr>
          <p:cNvPr id="548" name="Google Shape;548;p1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 dirty="0"/>
              <a:t>SCION core components in a nutshell</a:t>
            </a:r>
            <a:endParaRPr dirty="0"/>
          </a:p>
        </p:txBody>
      </p:sp>
      <p:sp>
        <p:nvSpPr>
          <p:cNvPr id="550" name="Google Shape;550;p13"/>
          <p:cNvSpPr/>
          <p:nvPr/>
        </p:nvSpPr>
        <p:spPr>
          <a:xfrm>
            <a:off x="6181577" y="1279200"/>
            <a:ext cx="5589495" cy="4798135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2" name="Google Shape;552;p13"/>
          <p:cNvSpPr/>
          <p:nvPr/>
        </p:nvSpPr>
        <p:spPr>
          <a:xfrm rot="5400000" flipH="1">
            <a:off x="2534061" y="2810655"/>
            <a:ext cx="1932562" cy="4600800"/>
          </a:xfrm>
          <a:prstGeom prst="round2SameRect">
            <a:avLst>
              <a:gd name="adj1" fmla="val 7604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3" name="Google Shape;553;p13"/>
          <p:cNvSpPr txBox="1"/>
          <p:nvPr/>
        </p:nvSpPr>
        <p:spPr>
          <a:xfrm>
            <a:off x="1243452" y="4226339"/>
            <a:ext cx="4539225" cy="180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u="none" strike="noStrike" cap="none" dirty="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DATA PLANE – PACKET FORWARDING</a:t>
            </a:r>
            <a:endParaRPr lang="en-US" sz="1600" u="none" strike="noStrike" cap="none" dirty="0">
              <a:solidFill>
                <a:schemeClr val="accent2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Combine path segments into end-to-end path (ISD-AS level)</a:t>
            </a:r>
            <a:endParaRPr dirty="0">
              <a:latin typeface="Nunito Sans Normal Light" pitchFamily="2" charset="77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SCION packets contain end-to-end ISD-AS path</a:t>
            </a:r>
            <a:endParaRPr dirty="0">
              <a:latin typeface="Nunito Sans Normal Light" pitchFamily="2" charset="77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Border routers forward SCION packets to next SCION router or end destination based on end-to-end path</a:t>
            </a:r>
            <a:endParaRPr dirty="0">
              <a:latin typeface="Nunito Sans Normal Light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87A188-20D7-50B0-D682-AA46839E9E7F}"/>
              </a:ext>
            </a:extLst>
          </p:cNvPr>
          <p:cNvGrpSpPr/>
          <p:nvPr/>
        </p:nvGrpSpPr>
        <p:grpSpPr>
          <a:xfrm>
            <a:off x="369555" y="1273711"/>
            <a:ext cx="828675" cy="2753717"/>
            <a:chOff x="369555" y="1273711"/>
            <a:chExt cx="828675" cy="2753717"/>
          </a:xfrm>
        </p:grpSpPr>
        <p:sp>
          <p:nvSpPr>
            <p:cNvPr id="555" name="Google Shape;555;p13"/>
            <p:cNvSpPr/>
            <p:nvPr/>
          </p:nvSpPr>
          <p:spPr>
            <a:xfrm rot="16200000">
              <a:off x="-592966" y="2236232"/>
              <a:ext cx="2753717" cy="8286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605256" y="2494580"/>
              <a:ext cx="357271" cy="357271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E34BB5-3440-6528-5D78-95529F2959C0}"/>
              </a:ext>
            </a:extLst>
          </p:cNvPr>
          <p:cNvGrpSpPr/>
          <p:nvPr/>
        </p:nvGrpSpPr>
        <p:grpSpPr>
          <a:xfrm>
            <a:off x="1211208" y="1273714"/>
            <a:ext cx="4600800" cy="2753711"/>
            <a:chOff x="1198893" y="2952888"/>
            <a:chExt cx="4600800" cy="1834389"/>
          </a:xfrm>
        </p:grpSpPr>
        <p:sp>
          <p:nvSpPr>
            <p:cNvPr id="560" name="Google Shape;560;p13"/>
            <p:cNvSpPr/>
            <p:nvPr/>
          </p:nvSpPr>
          <p:spPr>
            <a:xfrm rot="5400000" flipH="1">
              <a:off x="2582098" y="1569683"/>
              <a:ext cx="1834389" cy="4600800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61" name="Google Shape;561;p13"/>
            <p:cNvSpPr txBox="1"/>
            <p:nvPr/>
          </p:nvSpPr>
          <p:spPr>
            <a:xfrm>
              <a:off x="1215988" y="3040751"/>
              <a:ext cx="4485980" cy="1688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600" u="none" strike="noStrike" cap="none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CONTROL PLANE - BEACONING</a:t>
              </a:r>
              <a:endParaRPr lang="en-US" sz="1600" dirty="0"/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Establishes paths based on AS rather than prefixes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Beacon server uses path segment construction beacons (PCBs) to build path segments and routing paths 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Path server stores paths to AS discovered during beaconing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Endpoints combine path segments to form end-to-end paths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PKI authenticates path information</a:t>
              </a:r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5EA06D-7C0E-8859-5F34-C203CFB00404}"/>
              </a:ext>
            </a:extLst>
          </p:cNvPr>
          <p:cNvGrpSpPr/>
          <p:nvPr/>
        </p:nvGrpSpPr>
        <p:grpSpPr>
          <a:xfrm>
            <a:off x="364934" y="4144774"/>
            <a:ext cx="828675" cy="1932561"/>
            <a:chOff x="364934" y="4134560"/>
            <a:chExt cx="828675" cy="1932561"/>
          </a:xfrm>
        </p:grpSpPr>
        <p:sp>
          <p:nvSpPr>
            <p:cNvPr id="559" name="Google Shape;559;p13"/>
            <p:cNvSpPr/>
            <p:nvPr/>
          </p:nvSpPr>
          <p:spPr>
            <a:xfrm rot="16200000">
              <a:off x="-187009" y="4686503"/>
              <a:ext cx="1932561" cy="8286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04514" y="4961603"/>
              <a:ext cx="357271" cy="357271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563" name="Google Shape;563;p13"/>
          <p:cNvSpPr/>
          <p:nvPr/>
        </p:nvSpPr>
        <p:spPr>
          <a:xfrm>
            <a:off x="8020950" y="2862622"/>
            <a:ext cx="1625972" cy="20690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4" name="Google Shape;564;p13"/>
          <p:cNvSpPr/>
          <p:nvPr/>
        </p:nvSpPr>
        <p:spPr>
          <a:xfrm>
            <a:off x="8359774" y="2949821"/>
            <a:ext cx="950865" cy="614616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9313091" y="2236985"/>
            <a:ext cx="1229621" cy="78624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0</a:t>
            </a: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9456236" y="2322792"/>
            <a:ext cx="950865" cy="614616"/>
          </a:xfrm>
          <a:prstGeom prst="ellipse">
            <a:avLst/>
          </a:prstGeom>
          <a:solidFill>
            <a:srgbClr val="C4D0ED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9782318" y="2991370"/>
            <a:ext cx="1625973" cy="19402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8" name="Google Shape;568;p13"/>
          <p:cNvSpPr/>
          <p:nvPr/>
        </p:nvSpPr>
        <p:spPr>
          <a:xfrm>
            <a:off x="10112633" y="3114348"/>
            <a:ext cx="950865" cy="614616"/>
          </a:xfrm>
          <a:prstGeom prst="ellipse">
            <a:avLst/>
          </a:prstGeom>
          <a:solidFill>
            <a:srgbClr val="D2EDF9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569" name="Google Shape;569;p13"/>
          <p:cNvCxnSpPr/>
          <p:nvPr/>
        </p:nvCxnSpPr>
        <p:spPr>
          <a:xfrm rot="10800000" flipH="1">
            <a:off x="10111961" y="3434573"/>
            <a:ext cx="209304" cy="384492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0" name="Google Shape;570;p13"/>
          <p:cNvCxnSpPr/>
          <p:nvPr/>
        </p:nvCxnSpPr>
        <p:spPr>
          <a:xfrm rot="10800000">
            <a:off x="10349820" y="3383531"/>
            <a:ext cx="175473" cy="55065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1" name="Google Shape;571;p13"/>
          <p:cNvCxnSpPr/>
          <p:nvPr/>
        </p:nvCxnSpPr>
        <p:spPr>
          <a:xfrm rot="10800000">
            <a:off x="10550077" y="4129944"/>
            <a:ext cx="55376" cy="47182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2" name="Google Shape;572;p13"/>
          <p:cNvCxnSpPr/>
          <p:nvPr/>
        </p:nvCxnSpPr>
        <p:spPr>
          <a:xfrm rot="10800000" flipH="1">
            <a:off x="10265307" y="4124491"/>
            <a:ext cx="193396" cy="18640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3" name="Google Shape;573;p13"/>
          <p:cNvCxnSpPr/>
          <p:nvPr/>
        </p:nvCxnSpPr>
        <p:spPr>
          <a:xfrm rot="10800000" flipH="1">
            <a:off x="10648585" y="3924980"/>
            <a:ext cx="289245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574" name="Google Shape;574;p13"/>
          <p:cNvCxnSpPr/>
          <p:nvPr/>
        </p:nvCxnSpPr>
        <p:spPr>
          <a:xfrm>
            <a:off x="10101347" y="3958952"/>
            <a:ext cx="39936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13"/>
          <p:cNvCxnSpPr/>
          <p:nvPr/>
        </p:nvCxnSpPr>
        <p:spPr>
          <a:xfrm rot="10800000">
            <a:off x="11058425" y="3973156"/>
            <a:ext cx="31535" cy="312879"/>
          </a:xfrm>
          <a:prstGeom prst="straightConnector1">
            <a:avLst/>
          </a:prstGeom>
          <a:noFill/>
          <a:ln w="34925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13"/>
          <p:cNvCxnSpPr/>
          <p:nvPr/>
        </p:nvCxnSpPr>
        <p:spPr>
          <a:xfrm rot="10800000">
            <a:off x="10891102" y="3452284"/>
            <a:ext cx="133305" cy="34106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13"/>
          <p:cNvCxnSpPr/>
          <p:nvPr/>
        </p:nvCxnSpPr>
        <p:spPr>
          <a:xfrm rot="10800000" flipH="1">
            <a:off x="10525211" y="3614107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8" name="Google Shape;578;p13"/>
          <p:cNvCxnSpPr/>
          <p:nvPr/>
        </p:nvCxnSpPr>
        <p:spPr>
          <a:xfrm>
            <a:off x="10466019" y="3344636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9" name="Google Shape;579;p13"/>
          <p:cNvCxnSpPr/>
          <p:nvPr/>
        </p:nvCxnSpPr>
        <p:spPr>
          <a:xfrm>
            <a:off x="10246881" y="4443342"/>
            <a:ext cx="297710" cy="19597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0" name="Google Shape;580;p13"/>
          <p:cNvGrpSpPr/>
          <p:nvPr/>
        </p:nvGrpSpPr>
        <p:grpSpPr>
          <a:xfrm>
            <a:off x="10050292" y="4265739"/>
            <a:ext cx="235845" cy="235673"/>
            <a:chOff x="-1" y="-1"/>
            <a:chExt cx="628920" cy="628460"/>
          </a:xfrm>
        </p:grpSpPr>
        <p:sp>
          <p:nvSpPr>
            <p:cNvPr id="581" name="Google Shape;581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2" name="Google Shape;582;p13"/>
            <p:cNvSpPr txBox="1"/>
            <p:nvPr/>
          </p:nvSpPr>
          <p:spPr>
            <a:xfrm>
              <a:off x="92103" y="44842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Q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83" name="Google Shape;583;p13"/>
          <p:cNvGrpSpPr/>
          <p:nvPr/>
        </p:nvGrpSpPr>
        <p:grpSpPr>
          <a:xfrm>
            <a:off x="10491399" y="4542219"/>
            <a:ext cx="235845" cy="235673"/>
            <a:chOff x="-1" y="-1"/>
            <a:chExt cx="628918" cy="628460"/>
          </a:xfrm>
        </p:grpSpPr>
        <p:sp>
          <p:nvSpPr>
            <p:cNvPr id="584" name="Google Shape;58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5" name="Google Shape;58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86" name="Google Shape;586;p13"/>
          <p:cNvCxnSpPr/>
          <p:nvPr/>
        </p:nvCxnSpPr>
        <p:spPr>
          <a:xfrm rot="10800000" flipH="1">
            <a:off x="8455908" y="3327521"/>
            <a:ext cx="146041" cy="29435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7" name="Google Shape;587;p13"/>
          <p:cNvCxnSpPr/>
          <p:nvPr/>
        </p:nvCxnSpPr>
        <p:spPr>
          <a:xfrm rot="10800000">
            <a:off x="8667380" y="3339759"/>
            <a:ext cx="142757" cy="43934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8" name="Google Shape;588;p13"/>
          <p:cNvCxnSpPr/>
          <p:nvPr/>
        </p:nvCxnSpPr>
        <p:spPr>
          <a:xfrm rot="10800000" flipH="1">
            <a:off x="8811913" y="3974858"/>
            <a:ext cx="1" cy="48566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9" name="Google Shape;589;p13"/>
          <p:cNvCxnSpPr/>
          <p:nvPr/>
        </p:nvCxnSpPr>
        <p:spPr>
          <a:xfrm rot="10800000" flipH="1">
            <a:off x="8933428" y="3769892"/>
            <a:ext cx="289244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90" name="Google Shape;590;p13"/>
          <p:cNvCxnSpPr/>
          <p:nvPr/>
        </p:nvCxnSpPr>
        <p:spPr>
          <a:xfrm>
            <a:off x="8386192" y="3803864"/>
            <a:ext cx="1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1" name="Google Shape;591;p13"/>
          <p:cNvCxnSpPr/>
          <p:nvPr/>
        </p:nvCxnSpPr>
        <p:spPr>
          <a:xfrm rot="10800000">
            <a:off x="9343268" y="3818068"/>
            <a:ext cx="31535" cy="31287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p13"/>
          <p:cNvCxnSpPr/>
          <p:nvPr/>
        </p:nvCxnSpPr>
        <p:spPr>
          <a:xfrm rot="10800000">
            <a:off x="9142268" y="3337115"/>
            <a:ext cx="161748" cy="28740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3" name="Google Shape;593;p13"/>
          <p:cNvCxnSpPr/>
          <p:nvPr/>
        </p:nvCxnSpPr>
        <p:spPr>
          <a:xfrm rot="10800000" flipH="1">
            <a:off x="8875541" y="3340857"/>
            <a:ext cx="201568" cy="436655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4" name="Google Shape;594;p13"/>
          <p:cNvCxnSpPr/>
          <p:nvPr/>
        </p:nvCxnSpPr>
        <p:spPr>
          <a:xfrm>
            <a:off x="8750863" y="3224061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5" name="Google Shape;595;p13"/>
          <p:cNvGrpSpPr/>
          <p:nvPr/>
        </p:nvGrpSpPr>
        <p:grpSpPr>
          <a:xfrm>
            <a:off x="8699910" y="3766154"/>
            <a:ext cx="235845" cy="235673"/>
            <a:chOff x="-1" y="-1"/>
            <a:chExt cx="628918" cy="628460"/>
          </a:xfrm>
        </p:grpSpPr>
        <p:sp>
          <p:nvSpPr>
            <p:cNvPr id="596" name="Google Shape;59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97" name="Google Shape;59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98" name="Google Shape;598;p13"/>
          <p:cNvGrpSpPr/>
          <p:nvPr/>
        </p:nvGrpSpPr>
        <p:grpSpPr>
          <a:xfrm>
            <a:off x="8687028" y="4378819"/>
            <a:ext cx="235845" cy="235673"/>
            <a:chOff x="-1" y="-1"/>
            <a:chExt cx="628918" cy="628460"/>
          </a:xfrm>
        </p:grpSpPr>
        <p:sp>
          <p:nvSpPr>
            <p:cNvPr id="599" name="Google Shape;59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0" name="Google Shape;60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G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1" name="Google Shape;601;p13"/>
          <p:cNvGrpSpPr/>
          <p:nvPr/>
        </p:nvGrpSpPr>
        <p:grpSpPr>
          <a:xfrm>
            <a:off x="9220391" y="3607088"/>
            <a:ext cx="235845" cy="235673"/>
            <a:chOff x="-1" y="-1"/>
            <a:chExt cx="628918" cy="628460"/>
          </a:xfrm>
        </p:grpSpPr>
        <p:sp>
          <p:nvSpPr>
            <p:cNvPr id="602" name="Google Shape;602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3" name="Google Shape;603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9246931" y="4104912"/>
            <a:ext cx="235845" cy="235673"/>
            <a:chOff x="-1" y="-1"/>
            <a:chExt cx="628920" cy="628460"/>
          </a:xfrm>
        </p:grpSpPr>
        <p:sp>
          <p:nvSpPr>
            <p:cNvPr id="605" name="Google Shape;605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6" name="Google Shape;606;p13"/>
            <p:cNvSpPr txBox="1"/>
            <p:nvPr/>
          </p:nvSpPr>
          <p:spPr>
            <a:xfrm>
              <a:off x="92103" y="44844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H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07" name="Google Shape;607;p13"/>
          <p:cNvCxnSpPr/>
          <p:nvPr/>
        </p:nvCxnSpPr>
        <p:spPr>
          <a:xfrm>
            <a:off x="9757656" y="2635613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8" name="Google Shape;608;p13"/>
          <p:cNvCxnSpPr/>
          <p:nvPr/>
        </p:nvCxnSpPr>
        <p:spPr>
          <a:xfrm rot="10800000" flipH="1">
            <a:off x="10667152" y="3394622"/>
            <a:ext cx="138972" cy="989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9" name="Google Shape;609;p13"/>
          <p:cNvCxnSpPr/>
          <p:nvPr/>
        </p:nvCxnSpPr>
        <p:spPr>
          <a:xfrm rot="10800000">
            <a:off x="10422019" y="3395470"/>
            <a:ext cx="124238" cy="97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0" name="Google Shape;610;p13"/>
          <p:cNvCxnSpPr/>
          <p:nvPr/>
        </p:nvCxnSpPr>
        <p:spPr>
          <a:xfrm rot="10800000">
            <a:off x="10649041" y="3574444"/>
            <a:ext cx="344729" cy="28475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1" name="Google Shape;611;p13"/>
          <p:cNvCxnSpPr/>
          <p:nvPr/>
        </p:nvCxnSpPr>
        <p:spPr>
          <a:xfrm>
            <a:off x="10166405" y="3944244"/>
            <a:ext cx="274890" cy="135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612" name="Google Shape;612;p13"/>
          <p:cNvCxnSpPr/>
          <p:nvPr/>
        </p:nvCxnSpPr>
        <p:spPr>
          <a:xfrm rot="10800000" flipH="1">
            <a:off x="10577739" y="3612463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3" name="Google Shape;613;p13"/>
          <p:cNvGrpSpPr/>
          <p:nvPr/>
        </p:nvGrpSpPr>
        <p:grpSpPr>
          <a:xfrm>
            <a:off x="9975843" y="3762176"/>
            <a:ext cx="235845" cy="235673"/>
            <a:chOff x="-1" y="-1"/>
            <a:chExt cx="628918" cy="628460"/>
          </a:xfrm>
        </p:grpSpPr>
        <p:sp>
          <p:nvSpPr>
            <p:cNvPr id="614" name="Google Shape;61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15" name="Google Shape;61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16" name="Google Shape;616;p13"/>
          <p:cNvCxnSpPr/>
          <p:nvPr/>
        </p:nvCxnSpPr>
        <p:spPr>
          <a:xfrm rot="10800000">
            <a:off x="10599559" y="4089883"/>
            <a:ext cx="388935" cy="23832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7" name="Google Shape;617;p13"/>
          <p:cNvCxnSpPr/>
          <p:nvPr/>
        </p:nvCxnSpPr>
        <p:spPr>
          <a:xfrm>
            <a:off x="10191216" y="2688343"/>
            <a:ext cx="599094" cy="60572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13"/>
          <p:cNvCxnSpPr/>
          <p:nvPr/>
        </p:nvCxnSpPr>
        <p:spPr>
          <a:xfrm>
            <a:off x="10138009" y="2722941"/>
            <a:ext cx="176919" cy="53608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9" name="Google Shape;619;p13"/>
          <p:cNvCxnSpPr/>
          <p:nvPr/>
        </p:nvCxnSpPr>
        <p:spPr>
          <a:xfrm rot="10800000" flipH="1">
            <a:off x="9169104" y="2721221"/>
            <a:ext cx="423674" cy="42367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0" name="Google Shape;620;p13"/>
          <p:cNvCxnSpPr/>
          <p:nvPr/>
        </p:nvCxnSpPr>
        <p:spPr>
          <a:xfrm rot="10800000" flipH="1">
            <a:off x="9190085" y="2692460"/>
            <a:ext cx="863753" cy="51423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1" name="Google Shape;621;p13"/>
          <p:cNvCxnSpPr/>
          <p:nvPr/>
        </p:nvCxnSpPr>
        <p:spPr>
          <a:xfrm rot="10800000" flipH="1">
            <a:off x="8717793" y="2673216"/>
            <a:ext cx="837476" cy="502426"/>
          </a:xfrm>
          <a:prstGeom prst="straightConnector1">
            <a:avLst/>
          </a:prstGeom>
          <a:noFill/>
          <a:ln w="317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2" name="Google Shape;622;p13"/>
          <p:cNvGrpSpPr/>
          <p:nvPr/>
        </p:nvGrpSpPr>
        <p:grpSpPr>
          <a:xfrm>
            <a:off x="10415066" y="3921241"/>
            <a:ext cx="235845" cy="235673"/>
            <a:chOff x="-1" y="-1"/>
            <a:chExt cx="628918" cy="628460"/>
          </a:xfrm>
        </p:grpSpPr>
        <p:sp>
          <p:nvSpPr>
            <p:cNvPr id="623" name="Google Shape;623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4" name="Google Shape;624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25" name="Google Shape;625;p13"/>
          <p:cNvCxnSpPr/>
          <p:nvPr/>
        </p:nvCxnSpPr>
        <p:spPr>
          <a:xfrm>
            <a:off x="9228186" y="3244795"/>
            <a:ext cx="1012455" cy="8634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6" name="Google Shape;626;p13"/>
          <p:cNvCxnSpPr/>
          <p:nvPr/>
        </p:nvCxnSpPr>
        <p:spPr>
          <a:xfrm>
            <a:off x="9732476" y="2724621"/>
            <a:ext cx="528727" cy="5553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7" name="Google Shape;627;p13"/>
          <p:cNvGrpSpPr/>
          <p:nvPr/>
        </p:nvGrpSpPr>
        <p:grpSpPr>
          <a:xfrm>
            <a:off x="10231740" y="3239709"/>
            <a:ext cx="235845" cy="235845"/>
            <a:chOff x="-1" y="-1"/>
            <a:chExt cx="628918" cy="628918"/>
          </a:xfrm>
        </p:grpSpPr>
        <p:sp>
          <p:nvSpPr>
            <p:cNvPr id="628" name="Google Shape;628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9" name="Google Shape;629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K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30" name="Google Shape;630;p13"/>
          <p:cNvCxnSpPr/>
          <p:nvPr/>
        </p:nvCxnSpPr>
        <p:spPr>
          <a:xfrm rot="10800000" flipH="1">
            <a:off x="8479482" y="3946366"/>
            <a:ext cx="237315" cy="19840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631" name="Google Shape;631;p13"/>
          <p:cNvGrpSpPr/>
          <p:nvPr/>
        </p:nvGrpSpPr>
        <p:grpSpPr>
          <a:xfrm>
            <a:off x="10492305" y="3441508"/>
            <a:ext cx="235845" cy="235845"/>
            <a:chOff x="-1" y="-1"/>
            <a:chExt cx="628918" cy="628918"/>
          </a:xfrm>
        </p:grpSpPr>
        <p:sp>
          <p:nvSpPr>
            <p:cNvPr id="632" name="Google Shape;632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3" name="Google Shape;633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34" name="Google Shape;634;p13"/>
          <p:cNvGrpSpPr/>
          <p:nvPr/>
        </p:nvGrpSpPr>
        <p:grpSpPr>
          <a:xfrm>
            <a:off x="8989705" y="3109264"/>
            <a:ext cx="235845" cy="235845"/>
            <a:chOff x="-1" y="-1"/>
            <a:chExt cx="628920" cy="628918"/>
          </a:xfrm>
        </p:grpSpPr>
        <p:sp>
          <p:nvSpPr>
            <p:cNvPr id="635" name="Google Shape;635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6" name="Google Shape;636;p13"/>
            <p:cNvSpPr txBox="1"/>
            <p:nvPr/>
          </p:nvSpPr>
          <p:spPr>
            <a:xfrm>
              <a:off x="92103" y="45074"/>
              <a:ext cx="444709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37" name="Google Shape;637;p13"/>
          <p:cNvSpPr txBox="1"/>
          <p:nvPr/>
        </p:nvSpPr>
        <p:spPr>
          <a:xfrm>
            <a:off x="9624025" y="2297574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8" name="Google Shape;638;p13"/>
          <p:cNvSpPr txBox="1"/>
          <p:nvPr/>
        </p:nvSpPr>
        <p:spPr>
          <a:xfrm>
            <a:off x="8646631" y="3241996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9" name="Google Shape;639;p13"/>
          <p:cNvSpPr txBox="1"/>
          <p:nvPr/>
        </p:nvSpPr>
        <p:spPr>
          <a:xfrm>
            <a:off x="10302715" y="3083988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640" name="Google Shape;640;p13"/>
          <p:cNvCxnSpPr/>
          <p:nvPr/>
        </p:nvCxnSpPr>
        <p:spPr>
          <a:xfrm rot="10800000">
            <a:off x="8372506" y="2426180"/>
            <a:ext cx="294874" cy="576122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641" name="Google Shape;641;p13"/>
          <p:cNvGrpSpPr/>
          <p:nvPr/>
        </p:nvGrpSpPr>
        <p:grpSpPr>
          <a:xfrm>
            <a:off x="8273898" y="2529160"/>
            <a:ext cx="2864199" cy="1847829"/>
            <a:chOff x="-22" y="16"/>
            <a:chExt cx="7637865" cy="4927544"/>
          </a:xfrm>
        </p:grpSpPr>
        <p:sp>
          <p:nvSpPr>
            <p:cNvPr id="642" name="Google Shape;642;p13"/>
            <p:cNvSpPr/>
            <p:nvPr/>
          </p:nvSpPr>
          <p:spPr>
            <a:xfrm>
              <a:off x="-22" y="1859158"/>
              <a:ext cx="928656" cy="2622893"/>
            </a:xfrm>
            <a:custGeom>
              <a:avLst/>
              <a:gdLst/>
              <a:ahLst/>
              <a:cxnLst/>
              <a:rect l="l" t="t" r="r" b="b"/>
              <a:pathLst>
                <a:path w="17291" h="21600" extrusionOk="0">
                  <a:moveTo>
                    <a:pt x="4280" y="21600"/>
                  </a:moveTo>
                  <a:cubicBezTo>
                    <a:pt x="-4309" y="12877"/>
                    <a:pt x="28" y="5677"/>
                    <a:pt x="17291" y="0"/>
                  </a:cubicBezTo>
                </a:path>
              </a:pathLst>
            </a:custGeom>
            <a:noFill/>
            <a:ln w="4445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1159687" y="16"/>
              <a:ext cx="5652839" cy="2206999"/>
            </a:xfrm>
            <a:custGeom>
              <a:avLst/>
              <a:gdLst/>
              <a:ahLst/>
              <a:cxnLst/>
              <a:rect l="l" t="t" r="r" b="b"/>
              <a:pathLst>
                <a:path w="21600" h="16275" extrusionOk="0">
                  <a:moveTo>
                    <a:pt x="0" y="12159"/>
                  </a:moveTo>
                  <a:cubicBezTo>
                    <a:pt x="9443" y="-5325"/>
                    <a:pt x="16643" y="-3953"/>
                    <a:pt x="21600" y="16275"/>
                  </a:cubicBezTo>
                </a:path>
              </a:pathLst>
            </a:custGeom>
            <a:noFill/>
            <a:ln w="4445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6812522" y="2207014"/>
              <a:ext cx="825321" cy="2720546"/>
            </a:xfrm>
            <a:custGeom>
              <a:avLst/>
              <a:gdLst/>
              <a:ahLst/>
              <a:cxnLst/>
              <a:rect l="l" t="t" r="r" b="b"/>
              <a:pathLst>
                <a:path w="17292" h="21600" extrusionOk="0">
                  <a:moveTo>
                    <a:pt x="0" y="0"/>
                  </a:moveTo>
                  <a:cubicBezTo>
                    <a:pt x="17262" y="5930"/>
                    <a:pt x="21600" y="13130"/>
                    <a:pt x="13013" y="21600"/>
                  </a:cubicBezTo>
                </a:path>
              </a:pathLst>
            </a:custGeom>
            <a:noFill/>
            <a:ln w="44450" cap="flat" cmpd="sng">
              <a:solidFill>
                <a:srgbClr val="9BBB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45" name="Google Shape;645;p13"/>
          <p:cNvCxnSpPr>
            <a:stCxn id="584" idx="6"/>
          </p:cNvCxnSpPr>
          <p:nvPr/>
        </p:nvCxnSpPr>
        <p:spPr>
          <a:xfrm>
            <a:off x="10727244" y="4660056"/>
            <a:ext cx="530700" cy="271500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6" name="Google Shape;646;p13"/>
          <p:cNvSpPr txBox="1"/>
          <p:nvPr/>
        </p:nvSpPr>
        <p:spPr>
          <a:xfrm>
            <a:off x="11020734" y="4946516"/>
            <a:ext cx="5628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sp>
        <p:nvSpPr>
          <p:cNvPr id="648" name="Google Shape;648;p13"/>
          <p:cNvSpPr txBox="1"/>
          <p:nvPr/>
        </p:nvSpPr>
        <p:spPr>
          <a:xfrm>
            <a:off x="6273069" y="1423836"/>
            <a:ext cx="3067594" cy="119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Isolation Domain (ISD)</a:t>
            </a: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Grouping of Autonomous Systems (AS)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Each ISD has its own trust root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Isolates AS control planes and reduces communications overhead</a:t>
            </a:r>
          </a:p>
        </p:txBody>
      </p:sp>
      <p:grpSp>
        <p:nvGrpSpPr>
          <p:cNvPr id="649" name="Google Shape;649;p13"/>
          <p:cNvGrpSpPr/>
          <p:nvPr/>
        </p:nvGrpSpPr>
        <p:grpSpPr>
          <a:xfrm>
            <a:off x="6616337" y="4635607"/>
            <a:ext cx="682815" cy="225113"/>
            <a:chOff x="0" y="-3977"/>
            <a:chExt cx="1820836" cy="600300"/>
          </a:xfrm>
        </p:grpSpPr>
        <p:sp>
          <p:nvSpPr>
            <p:cNvPr id="650" name="Google Shape;650;p13"/>
            <p:cNvSpPr/>
            <p:nvPr/>
          </p:nvSpPr>
          <p:spPr>
            <a:xfrm>
              <a:off x="0" y="780"/>
              <a:ext cx="1820836" cy="590817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1" name="Google Shape;651;p13"/>
            <p:cNvSpPr txBox="1"/>
            <p:nvPr/>
          </p:nvSpPr>
          <p:spPr>
            <a:xfrm>
              <a:off x="0" y="-3977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2" name="Google Shape;652;p13"/>
          <p:cNvGrpSpPr/>
          <p:nvPr/>
        </p:nvGrpSpPr>
        <p:grpSpPr>
          <a:xfrm>
            <a:off x="6616337" y="4885135"/>
            <a:ext cx="682814" cy="221557"/>
            <a:chOff x="-1" y="-1"/>
            <a:chExt cx="1820835" cy="590818"/>
          </a:xfrm>
        </p:grpSpPr>
        <p:sp>
          <p:nvSpPr>
            <p:cNvPr id="653" name="Google Shape;653;p13"/>
            <p:cNvSpPr/>
            <p:nvPr/>
          </p:nvSpPr>
          <p:spPr>
            <a:xfrm>
              <a:off x="-1" y="-1"/>
              <a:ext cx="1820835" cy="590818"/>
            </a:xfrm>
            <a:prstGeom prst="rect">
              <a:avLst/>
            </a:prstGeom>
            <a:noFill/>
            <a:ln w="1270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4" name="Google Shape;654;p13"/>
            <p:cNvSpPr txBox="1"/>
            <p:nvPr/>
          </p:nvSpPr>
          <p:spPr>
            <a:xfrm>
              <a:off x="-1" y="26020"/>
              <a:ext cx="1820699" cy="538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5" name="Google Shape;655;p13"/>
          <p:cNvGrpSpPr/>
          <p:nvPr/>
        </p:nvGrpSpPr>
        <p:grpSpPr>
          <a:xfrm>
            <a:off x="6616337" y="5131098"/>
            <a:ext cx="682814" cy="225113"/>
            <a:chOff x="0" y="-3975"/>
            <a:chExt cx="1820834" cy="600300"/>
          </a:xfrm>
        </p:grpSpPr>
        <p:sp>
          <p:nvSpPr>
            <p:cNvPr id="656" name="Google Shape;656;p13"/>
            <p:cNvSpPr/>
            <p:nvPr/>
          </p:nvSpPr>
          <p:spPr>
            <a:xfrm>
              <a:off x="0" y="780"/>
              <a:ext cx="1820834" cy="590817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7" name="Google Shape;657;p13"/>
            <p:cNvSpPr txBox="1"/>
            <p:nvPr/>
          </p:nvSpPr>
          <p:spPr>
            <a:xfrm>
              <a:off x="0" y="-3975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8" name="Google Shape;658;p13"/>
          <p:cNvGrpSpPr/>
          <p:nvPr/>
        </p:nvGrpSpPr>
        <p:grpSpPr>
          <a:xfrm>
            <a:off x="6521981" y="4371806"/>
            <a:ext cx="875588" cy="1418288"/>
            <a:chOff x="0" y="0"/>
            <a:chExt cx="2334901" cy="3782102"/>
          </a:xfrm>
        </p:grpSpPr>
        <p:grpSp>
          <p:nvGrpSpPr>
            <p:cNvPr id="659" name="Google Shape;659;p13"/>
            <p:cNvGrpSpPr/>
            <p:nvPr/>
          </p:nvGrpSpPr>
          <p:grpSpPr>
            <a:xfrm>
              <a:off x="0" y="0"/>
              <a:ext cx="2334901" cy="3782102"/>
              <a:chOff x="0" y="0"/>
              <a:chExt cx="2334900" cy="3782100"/>
            </a:xfrm>
          </p:grpSpPr>
          <p:sp>
            <p:nvSpPr>
              <p:cNvPr id="660" name="Google Shape;660;p13"/>
              <p:cNvSpPr/>
              <p:nvPr/>
            </p:nvSpPr>
            <p:spPr>
              <a:xfrm>
                <a:off x="0" y="0"/>
                <a:ext cx="2334900" cy="3782100"/>
              </a:xfrm>
              <a:prstGeom prst="rect">
                <a:avLst/>
              </a:prstGeom>
              <a:noFill/>
              <a:ln w="50800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1" name="Google Shape;661;p13"/>
              <p:cNvSpPr txBox="1"/>
              <p:nvPr/>
            </p:nvSpPr>
            <p:spPr>
              <a:xfrm>
                <a:off x="0" y="0"/>
                <a:ext cx="2334900" cy="600300"/>
              </a:xfrm>
              <a:prstGeom prst="rect">
                <a:avLst/>
              </a:prstGeom>
              <a:noFill/>
              <a:ln w="9525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 dirty="0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Packet P1</a:t>
                </a:r>
                <a:endParaRPr sz="1400" u="none" strike="noStrike" cap="none" dirty="0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662" name="Google Shape;662;p13"/>
            <p:cNvGrpSpPr/>
            <p:nvPr/>
          </p:nvGrpSpPr>
          <p:grpSpPr>
            <a:xfrm>
              <a:off x="249547" y="2796889"/>
              <a:ext cx="1824971" cy="678761"/>
              <a:chOff x="-1" y="157508"/>
              <a:chExt cx="1824970" cy="678760"/>
            </a:xfrm>
          </p:grpSpPr>
          <p:sp>
            <p:nvSpPr>
              <p:cNvPr id="663" name="Google Shape;663;p13"/>
              <p:cNvSpPr/>
              <p:nvPr/>
            </p:nvSpPr>
            <p:spPr>
              <a:xfrm>
                <a:off x="-1" y="157508"/>
                <a:ext cx="1824970" cy="678760"/>
              </a:xfrm>
              <a:prstGeom prst="rect">
                <a:avLst/>
              </a:prstGeom>
              <a:noFill/>
              <a:ln w="19050" cap="flat" cmpd="sng">
                <a:solidFill>
                  <a:srgbClr val="213368"/>
                </a:solidFill>
                <a:prstDash val="dash"/>
                <a:miter lim="400000"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4" name="Google Shape;664;p13"/>
              <p:cNvSpPr txBox="1"/>
              <p:nvPr/>
            </p:nvSpPr>
            <p:spPr>
              <a:xfrm>
                <a:off x="-1" y="196721"/>
                <a:ext cx="1824900" cy="60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Payload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</p:grpSp>
      <p:sp>
        <p:nvSpPr>
          <p:cNvPr id="665" name="Google Shape;665;p13"/>
          <p:cNvSpPr txBox="1"/>
          <p:nvPr/>
        </p:nvSpPr>
        <p:spPr>
          <a:xfrm>
            <a:off x="7442651" y="5369572"/>
            <a:ext cx="1177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Packet from AS F to AS S</a:t>
            </a:r>
            <a:endParaRPr dirty="0"/>
          </a:p>
        </p:txBody>
      </p:sp>
      <p:grpSp>
        <p:nvGrpSpPr>
          <p:cNvPr id="666" name="Google Shape;666;p13"/>
          <p:cNvGrpSpPr/>
          <p:nvPr/>
        </p:nvGrpSpPr>
        <p:grpSpPr>
          <a:xfrm>
            <a:off x="8522714" y="3109264"/>
            <a:ext cx="235845" cy="235845"/>
            <a:chOff x="-1" y="-1"/>
            <a:chExt cx="628918" cy="628918"/>
          </a:xfrm>
        </p:grpSpPr>
        <p:sp>
          <p:nvSpPr>
            <p:cNvPr id="667" name="Google Shape;667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68" name="Google Shape;668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9529506" y="2520816"/>
            <a:ext cx="235845" cy="235845"/>
            <a:chOff x="-1" y="-1"/>
            <a:chExt cx="628918" cy="628918"/>
          </a:xfrm>
        </p:grpSpPr>
        <p:sp>
          <p:nvSpPr>
            <p:cNvPr id="670" name="Google Shape;670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1" name="Google Shape;671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2" name="Google Shape;672;p13"/>
          <p:cNvGrpSpPr/>
          <p:nvPr/>
        </p:nvGrpSpPr>
        <p:grpSpPr>
          <a:xfrm>
            <a:off x="9996498" y="2520816"/>
            <a:ext cx="235845" cy="235845"/>
            <a:chOff x="-1" y="-1"/>
            <a:chExt cx="628918" cy="628918"/>
          </a:xfrm>
        </p:grpSpPr>
        <p:sp>
          <p:nvSpPr>
            <p:cNvPr id="673" name="Google Shape;673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4" name="Google Shape;674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5" name="Google Shape;675;p13"/>
          <p:cNvGrpSpPr/>
          <p:nvPr/>
        </p:nvGrpSpPr>
        <p:grpSpPr>
          <a:xfrm>
            <a:off x="8260687" y="3607088"/>
            <a:ext cx="235845" cy="235673"/>
            <a:chOff x="-1" y="-1"/>
            <a:chExt cx="628918" cy="628460"/>
          </a:xfrm>
        </p:grpSpPr>
        <p:sp>
          <p:nvSpPr>
            <p:cNvPr id="676" name="Google Shape;67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7" name="Google Shape;67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8" name="Google Shape;678;p13"/>
          <p:cNvGrpSpPr/>
          <p:nvPr/>
        </p:nvGrpSpPr>
        <p:grpSpPr>
          <a:xfrm>
            <a:off x="10935547" y="3762176"/>
            <a:ext cx="235845" cy="235673"/>
            <a:chOff x="-1" y="-1"/>
            <a:chExt cx="628918" cy="628460"/>
          </a:xfrm>
        </p:grpSpPr>
        <p:sp>
          <p:nvSpPr>
            <p:cNvPr id="679" name="Google Shape;67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0" name="Google Shape;68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1" name="Google Shape;681;p13"/>
          <p:cNvGrpSpPr/>
          <p:nvPr/>
        </p:nvGrpSpPr>
        <p:grpSpPr>
          <a:xfrm>
            <a:off x="10729172" y="3239709"/>
            <a:ext cx="235845" cy="235845"/>
            <a:chOff x="-1" y="-1"/>
            <a:chExt cx="628920" cy="628918"/>
          </a:xfrm>
        </p:grpSpPr>
        <p:sp>
          <p:nvSpPr>
            <p:cNvPr id="682" name="Google Shape;682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endParaRPr sz="788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3" name="Google Shape;683;p13"/>
            <p:cNvSpPr txBox="1"/>
            <p:nvPr/>
          </p:nvSpPr>
          <p:spPr>
            <a:xfrm>
              <a:off x="92103" y="60460"/>
              <a:ext cx="444709" cy="5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lang="en-US" sz="788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4" name="Google Shape;684;p13"/>
          <p:cNvGrpSpPr/>
          <p:nvPr/>
        </p:nvGrpSpPr>
        <p:grpSpPr>
          <a:xfrm>
            <a:off x="8260687" y="4092933"/>
            <a:ext cx="235845" cy="235673"/>
            <a:chOff x="-1" y="-1"/>
            <a:chExt cx="628918" cy="628460"/>
          </a:xfrm>
        </p:grpSpPr>
        <p:sp>
          <p:nvSpPr>
            <p:cNvPr id="685" name="Google Shape;685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6" name="Google Shape;686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10962087" y="4260000"/>
            <a:ext cx="235845" cy="235673"/>
            <a:chOff x="-1" y="-1"/>
            <a:chExt cx="628918" cy="628460"/>
          </a:xfrm>
        </p:grpSpPr>
        <p:sp>
          <p:nvSpPr>
            <p:cNvPr id="688" name="Google Shape;688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9" name="Google Shape;689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90" name="Google Shape;690;p13"/>
          <p:cNvSpPr/>
          <p:nvPr/>
        </p:nvSpPr>
        <p:spPr>
          <a:xfrm>
            <a:off x="8436169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1" name="Google Shape;691;p13"/>
          <p:cNvSpPr/>
          <p:nvPr/>
        </p:nvSpPr>
        <p:spPr>
          <a:xfrm>
            <a:off x="9508796" y="1773638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dk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2" name="Google Shape;692;p13"/>
          <p:cNvSpPr/>
          <p:nvPr/>
        </p:nvSpPr>
        <p:spPr>
          <a:xfrm>
            <a:off x="10261203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ION">
      <a:dk1>
        <a:srgbClr val="000000"/>
      </a:dk1>
      <a:lt1>
        <a:srgbClr val="FFFFFF"/>
      </a:lt1>
      <a:dk2>
        <a:srgbClr val="203367"/>
      </a:dk2>
      <a:lt2>
        <a:srgbClr val="E8E3E3"/>
      </a:lt2>
      <a:accent1>
        <a:srgbClr val="A68FC3"/>
      </a:accent1>
      <a:accent2>
        <a:srgbClr val="006EB7"/>
      </a:accent2>
      <a:accent3>
        <a:srgbClr val="27A9E1"/>
      </a:accent3>
      <a:accent4>
        <a:srgbClr val="F0EEED"/>
      </a:accent4>
      <a:accent5>
        <a:srgbClr val="A68FC3"/>
      </a:accent5>
      <a:accent6>
        <a:srgbClr val="006EB7"/>
      </a:accent6>
      <a:hlink>
        <a:srgbClr val="006EB7"/>
      </a:hlink>
      <a:folHlink>
        <a:srgbClr val="A68F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7886</TotalTime>
  <Words>2952</Words>
  <Application>Microsoft Macintosh PowerPoint</Application>
  <PresentationFormat>Widescreen</PresentationFormat>
  <Paragraphs>437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Nunito Sans Light</vt:lpstr>
      <vt:lpstr>Nunito Sans Normal Light</vt:lpstr>
      <vt:lpstr>Century Gothic</vt:lpstr>
      <vt:lpstr>Poppins</vt:lpstr>
      <vt:lpstr>Calibri</vt:lpstr>
      <vt:lpstr>Nunito Light</vt:lpstr>
      <vt:lpstr>Lato Light</vt:lpstr>
      <vt:lpstr>Comfortaa</vt:lpstr>
      <vt:lpstr>Helvetica Neue Light</vt:lpstr>
      <vt:lpstr>Nunito Sans Normal</vt:lpstr>
      <vt:lpstr>Comfortaa Medium</vt:lpstr>
      <vt:lpstr>Arial</vt:lpstr>
      <vt:lpstr>Office Theme</vt:lpstr>
      <vt:lpstr>SCION: SECURE PATH-AWARE INTERNET ROUTING FOR CRITICAL INFRASTRUCTURES </vt:lpstr>
      <vt:lpstr>THE ROUTING PROBLEM</vt:lpstr>
      <vt:lpstr>INTERNET ROUTING: WHAT ARE THE PROBLEMS?</vt:lpstr>
      <vt:lpstr>HOW IS THIS BEING ADDRESSED?</vt:lpstr>
      <vt:lpstr>CRITICAL INFRASTRUCTURE</vt:lpstr>
      <vt:lpstr>FACTS ABOUT SCION </vt:lpstr>
      <vt:lpstr>WHAT IS SCION? </vt:lpstr>
      <vt:lpstr>TRUST-ENHANCED NETWORKING</vt:lpstr>
      <vt:lpstr>HOW IT WORKS</vt:lpstr>
      <vt:lpstr>DEPLOYMENT MODEL</vt:lpstr>
      <vt:lpstr>PowerPoint Presentation</vt:lpstr>
      <vt:lpstr>SCION BENEFITS: FAST MULTI-PATH DISCOVERY &amp; FAILOVER</vt:lpstr>
      <vt:lpstr>REAL-WORLD DEPLOYMENT: SECURE SWISS FINANCE NETWORK (SSFN)</vt:lpstr>
      <vt:lpstr>PowerPoint Presentation</vt:lpstr>
      <vt:lpstr>SSFN DEPLOYMENT EXPERIENCES</vt:lpstr>
      <vt:lpstr>COMPARING SCION WITH OTHER SOLUTIONS</vt:lpstr>
      <vt:lpstr>INTERNET ENGINEERING TASK FORCE</vt:lpstr>
      <vt:lpstr>COMMERCIAL &amp; OPEN-SOURCE IMPLEMENTATIONS</vt:lpstr>
      <vt:lpstr>THE SCION ASSOCIATION</vt:lpstr>
      <vt:lpstr>SCION TODAY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SCION: SECURE PATH-AWARE INTERNET ROUTING  </dc:title>
  <dc:creator>Annina Diston</dc:creator>
  <cp:lastModifiedBy>Kevin Meynell</cp:lastModifiedBy>
  <cp:revision>82</cp:revision>
  <cp:lastPrinted>2024-12-12T19:18:53Z</cp:lastPrinted>
  <dcterms:created xsi:type="dcterms:W3CDTF">2023-09-22T11:03:35Z</dcterms:created>
  <dcterms:modified xsi:type="dcterms:W3CDTF">2025-04-04T08:04:11Z</dcterms:modified>
</cp:coreProperties>
</file>